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43" r:id="rId1"/>
  </p:sldMasterIdLst>
  <p:notesMasterIdLst>
    <p:notesMasterId r:id="rId16"/>
  </p:notesMasterIdLst>
  <p:handoutMasterIdLst>
    <p:handoutMasterId r:id="rId17"/>
  </p:handoutMasterIdLst>
  <p:sldIdLst>
    <p:sldId id="267" r:id="rId2"/>
    <p:sldId id="274" r:id="rId3"/>
    <p:sldId id="261" r:id="rId4"/>
    <p:sldId id="277" r:id="rId5"/>
    <p:sldId id="278" r:id="rId6"/>
    <p:sldId id="279" r:id="rId7"/>
    <p:sldId id="280" r:id="rId8"/>
    <p:sldId id="281" r:id="rId9"/>
    <p:sldId id="282" r:id="rId10"/>
    <p:sldId id="283" r:id="rId11"/>
    <p:sldId id="269" r:id="rId12"/>
    <p:sldId id="259" r:id="rId13"/>
    <p:sldId id="266" r:id="rId14"/>
    <p:sldId id="270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4445"/>
    <a:srgbClr val="CC0000"/>
    <a:srgbClr val="595959"/>
    <a:srgbClr val="A5C249"/>
    <a:srgbClr val="009DD9"/>
    <a:srgbClr val="10CF9B"/>
    <a:srgbClr val="FFFF99"/>
    <a:srgbClr val="CC0066"/>
    <a:srgbClr val="EDF3DB"/>
    <a:srgbClr val="CC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69" autoAdjust="0"/>
    <p:restoredTop sz="96643" autoAdjust="0"/>
  </p:normalViewPr>
  <p:slideViewPr>
    <p:cSldViewPr snapToGrid="0">
      <p:cViewPr>
        <p:scale>
          <a:sx n="100" d="100"/>
          <a:sy n="100" d="100"/>
        </p:scale>
        <p:origin x="1186" y="48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notesViewPr>
    <p:cSldViewPr snapToGrid="0">
      <p:cViewPr varScale="1">
        <p:scale>
          <a:sx n="92" d="100"/>
          <a:sy n="92" d="100"/>
        </p:scale>
        <p:origin x="3259" y="91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C9A58FE-0932-40E6-ACAA-63B61AE2CDE4}" type="doc">
      <dgm:prSet loTypeId="urn:microsoft.com/office/officeart/2005/8/layout/rings+Icon" loCatId="officeonline" qsTypeId="urn:microsoft.com/office/officeart/2005/8/quickstyle/simple4" qsCatId="simple" csTypeId="urn:microsoft.com/office/officeart/2005/8/colors/accent0_3" csCatId="mainScheme" phldr="1"/>
      <dgm:spPr/>
    </dgm:pt>
    <dgm:pt modelId="{A9CF5435-25B4-4B06-9A3B-28BAD5E636B8}">
      <dgm:prSet phldrT="[Text]"/>
      <dgm:spPr/>
      <dgm:t>
        <a:bodyPr/>
        <a:lstStyle/>
        <a:p>
          <a:r>
            <a:rPr lang="en-US" dirty="0"/>
            <a:t> </a:t>
          </a:r>
        </a:p>
      </dgm:t>
    </dgm:pt>
    <dgm:pt modelId="{1DC443D1-792C-40A1-9EFF-B3DCA0030BF2}" type="parTrans" cxnId="{180536A3-CD64-45C7-A063-F29162DFF1EC}">
      <dgm:prSet/>
      <dgm:spPr/>
      <dgm:t>
        <a:bodyPr/>
        <a:lstStyle/>
        <a:p>
          <a:endParaRPr lang="en-US"/>
        </a:p>
      </dgm:t>
    </dgm:pt>
    <dgm:pt modelId="{ADD69761-C577-4676-A445-A656661BF7EE}" type="sibTrans" cxnId="{180536A3-CD64-45C7-A063-F29162DFF1EC}">
      <dgm:prSet/>
      <dgm:spPr/>
      <dgm:t>
        <a:bodyPr/>
        <a:lstStyle/>
        <a:p>
          <a:endParaRPr lang="en-US"/>
        </a:p>
      </dgm:t>
    </dgm:pt>
    <dgm:pt modelId="{A84B3D64-586B-4225-B550-024042919B92}">
      <dgm:prSet phldrT="[Text]"/>
      <dgm:spPr/>
      <dgm:t>
        <a:bodyPr/>
        <a:lstStyle/>
        <a:p>
          <a:r>
            <a:rPr lang="en-US" dirty="0"/>
            <a:t> </a:t>
          </a:r>
        </a:p>
      </dgm:t>
    </dgm:pt>
    <dgm:pt modelId="{25092059-B315-4932-807F-F579B8F046AE}" type="parTrans" cxnId="{2C838A5A-784C-4D12-9C5B-4DE6E1806104}">
      <dgm:prSet/>
      <dgm:spPr/>
      <dgm:t>
        <a:bodyPr/>
        <a:lstStyle/>
        <a:p>
          <a:endParaRPr lang="en-US"/>
        </a:p>
      </dgm:t>
    </dgm:pt>
    <dgm:pt modelId="{38DBA976-CB11-4C38-AF31-52125ED3D7A1}" type="sibTrans" cxnId="{2C838A5A-784C-4D12-9C5B-4DE6E1806104}">
      <dgm:prSet/>
      <dgm:spPr/>
      <dgm:t>
        <a:bodyPr/>
        <a:lstStyle/>
        <a:p>
          <a:endParaRPr lang="en-US"/>
        </a:p>
      </dgm:t>
    </dgm:pt>
    <dgm:pt modelId="{A56F1892-16A7-4FB3-8CBF-097A71449857}">
      <dgm:prSet phldrT="[Text]"/>
      <dgm:spPr/>
      <dgm:t>
        <a:bodyPr/>
        <a:lstStyle/>
        <a:p>
          <a:r>
            <a:rPr lang="en-US" dirty="0"/>
            <a:t> </a:t>
          </a:r>
        </a:p>
      </dgm:t>
    </dgm:pt>
    <dgm:pt modelId="{02DE3439-617D-445C-9F41-581B77994B29}" type="parTrans" cxnId="{A61F099B-D6D6-442D-973C-E02985925F98}">
      <dgm:prSet/>
      <dgm:spPr/>
      <dgm:t>
        <a:bodyPr/>
        <a:lstStyle/>
        <a:p>
          <a:endParaRPr lang="en-US"/>
        </a:p>
      </dgm:t>
    </dgm:pt>
    <dgm:pt modelId="{9D06F8F2-60E1-4FCC-9107-280250DE09A9}" type="sibTrans" cxnId="{A61F099B-D6D6-442D-973C-E02985925F98}">
      <dgm:prSet/>
      <dgm:spPr/>
      <dgm:t>
        <a:bodyPr/>
        <a:lstStyle/>
        <a:p>
          <a:endParaRPr lang="en-US"/>
        </a:p>
      </dgm:t>
    </dgm:pt>
    <dgm:pt modelId="{66F841A9-7FAD-4222-A4ED-2CF2803815E3}" type="pres">
      <dgm:prSet presAssocID="{EC9A58FE-0932-40E6-ACAA-63B61AE2CDE4}" presName="Name0" presStyleCnt="0">
        <dgm:presLayoutVars>
          <dgm:chMax val="7"/>
          <dgm:dir/>
          <dgm:resizeHandles val="exact"/>
        </dgm:presLayoutVars>
      </dgm:prSet>
      <dgm:spPr/>
    </dgm:pt>
    <dgm:pt modelId="{18E7E7E4-24DB-45BA-8D62-E35858B688A5}" type="pres">
      <dgm:prSet presAssocID="{EC9A58FE-0932-40E6-ACAA-63B61AE2CDE4}" presName="ellipse1" presStyleLbl="vennNode1" presStyleIdx="0" presStyleCnt="3" custScaleX="129262" custScaleY="129262" custLinFactNeighborX="12431">
        <dgm:presLayoutVars>
          <dgm:bulletEnabled val="1"/>
        </dgm:presLayoutVars>
      </dgm:prSet>
      <dgm:spPr/>
    </dgm:pt>
    <dgm:pt modelId="{22003DE8-A998-456F-9B3C-1F93409BD48B}" type="pres">
      <dgm:prSet presAssocID="{EC9A58FE-0932-40E6-ACAA-63B61AE2CDE4}" presName="ellipse2" presStyleLbl="vennNode1" presStyleIdx="1" presStyleCnt="3" custScaleX="129262" custScaleY="129262">
        <dgm:presLayoutVars>
          <dgm:bulletEnabled val="1"/>
        </dgm:presLayoutVars>
      </dgm:prSet>
      <dgm:spPr/>
    </dgm:pt>
    <dgm:pt modelId="{FB980C21-345C-481C-84F8-B81FB92D0643}" type="pres">
      <dgm:prSet presAssocID="{EC9A58FE-0932-40E6-ACAA-63B61AE2CDE4}" presName="ellipse3" presStyleLbl="vennNode1" presStyleIdx="2" presStyleCnt="3" custScaleX="129262" custScaleY="129262" custLinFactNeighborX="-10891">
        <dgm:presLayoutVars>
          <dgm:bulletEnabled val="1"/>
        </dgm:presLayoutVars>
      </dgm:prSet>
      <dgm:spPr/>
    </dgm:pt>
  </dgm:ptLst>
  <dgm:cxnLst>
    <dgm:cxn modelId="{5C40F876-73C0-4B49-B210-DFC0E80AA0DE}" type="presOf" srcId="{A56F1892-16A7-4FB3-8CBF-097A71449857}" destId="{FB980C21-345C-481C-84F8-B81FB92D0643}" srcOrd="0" destOrd="0" presId="urn:microsoft.com/office/officeart/2005/8/layout/rings+Icon"/>
    <dgm:cxn modelId="{2C838A5A-784C-4D12-9C5B-4DE6E1806104}" srcId="{EC9A58FE-0932-40E6-ACAA-63B61AE2CDE4}" destId="{A84B3D64-586B-4225-B550-024042919B92}" srcOrd="1" destOrd="0" parTransId="{25092059-B315-4932-807F-F579B8F046AE}" sibTransId="{38DBA976-CB11-4C38-AF31-52125ED3D7A1}"/>
    <dgm:cxn modelId="{A61F099B-D6D6-442D-973C-E02985925F98}" srcId="{EC9A58FE-0932-40E6-ACAA-63B61AE2CDE4}" destId="{A56F1892-16A7-4FB3-8CBF-097A71449857}" srcOrd="2" destOrd="0" parTransId="{02DE3439-617D-445C-9F41-581B77994B29}" sibTransId="{9D06F8F2-60E1-4FCC-9107-280250DE09A9}"/>
    <dgm:cxn modelId="{1164049F-FF44-4BA2-846F-639B24A3FABB}" type="presOf" srcId="{A9CF5435-25B4-4B06-9A3B-28BAD5E636B8}" destId="{18E7E7E4-24DB-45BA-8D62-E35858B688A5}" srcOrd="0" destOrd="0" presId="urn:microsoft.com/office/officeart/2005/8/layout/rings+Icon"/>
    <dgm:cxn modelId="{180536A3-CD64-45C7-A063-F29162DFF1EC}" srcId="{EC9A58FE-0932-40E6-ACAA-63B61AE2CDE4}" destId="{A9CF5435-25B4-4B06-9A3B-28BAD5E636B8}" srcOrd="0" destOrd="0" parTransId="{1DC443D1-792C-40A1-9EFF-B3DCA0030BF2}" sibTransId="{ADD69761-C577-4676-A445-A656661BF7EE}"/>
    <dgm:cxn modelId="{56611DB4-2F1F-4927-BF06-497D60A9CBE7}" type="presOf" srcId="{A84B3D64-586B-4225-B550-024042919B92}" destId="{22003DE8-A998-456F-9B3C-1F93409BD48B}" srcOrd="0" destOrd="0" presId="urn:microsoft.com/office/officeart/2005/8/layout/rings+Icon"/>
    <dgm:cxn modelId="{D3CFAAB9-6513-484B-8300-09E392AFF767}" type="presOf" srcId="{EC9A58FE-0932-40E6-ACAA-63B61AE2CDE4}" destId="{66F841A9-7FAD-4222-A4ED-2CF2803815E3}" srcOrd="0" destOrd="0" presId="urn:microsoft.com/office/officeart/2005/8/layout/rings+Icon"/>
    <dgm:cxn modelId="{0F144DA6-399F-46B6-A2C0-2163A432909F}" type="presParOf" srcId="{66F841A9-7FAD-4222-A4ED-2CF2803815E3}" destId="{18E7E7E4-24DB-45BA-8D62-E35858B688A5}" srcOrd="0" destOrd="0" presId="urn:microsoft.com/office/officeart/2005/8/layout/rings+Icon"/>
    <dgm:cxn modelId="{B352D7D3-D620-49EA-BBE8-8DFE6626A60B}" type="presParOf" srcId="{66F841A9-7FAD-4222-A4ED-2CF2803815E3}" destId="{22003DE8-A998-456F-9B3C-1F93409BD48B}" srcOrd="1" destOrd="0" presId="urn:microsoft.com/office/officeart/2005/8/layout/rings+Icon"/>
    <dgm:cxn modelId="{D3C8D919-233B-4580-BB0B-6767429A86E0}" type="presParOf" srcId="{66F841A9-7FAD-4222-A4ED-2CF2803815E3}" destId="{FB980C21-345C-481C-84F8-B81FB92D0643}" srcOrd="2" destOrd="0" presId="urn:microsoft.com/office/officeart/2005/8/layout/rings+Icon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E7E7E4-24DB-45BA-8D62-E35858B688A5}">
      <dsp:nvSpPr>
        <dsp:cNvPr id="0" name=""/>
        <dsp:cNvSpPr/>
      </dsp:nvSpPr>
      <dsp:spPr>
        <a:xfrm>
          <a:off x="379757" y="-351521"/>
          <a:ext cx="3105664" cy="3105620"/>
        </a:xfrm>
        <a:prstGeom prst="ellipse">
          <a:avLst/>
        </a:prstGeom>
        <a:solidFill>
          <a:schemeClr val="dk2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/>
            <a:t> </a:t>
          </a:r>
        </a:p>
      </dsp:txBody>
      <dsp:txXfrm>
        <a:off x="834571" y="103287"/>
        <a:ext cx="2196036" cy="2196004"/>
      </dsp:txXfrm>
    </dsp:sp>
    <dsp:sp modelId="{22003DE8-A998-456F-9B3C-1F93409BD48B}">
      <dsp:nvSpPr>
        <dsp:cNvPr id="0" name=""/>
        <dsp:cNvSpPr/>
      </dsp:nvSpPr>
      <dsp:spPr>
        <a:xfrm>
          <a:off x="1317734" y="1250864"/>
          <a:ext cx="3105664" cy="3105620"/>
        </a:xfrm>
        <a:prstGeom prst="ellipse">
          <a:avLst/>
        </a:prstGeom>
        <a:solidFill>
          <a:schemeClr val="dk2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/>
            <a:t> </a:t>
          </a:r>
        </a:p>
      </dsp:txBody>
      <dsp:txXfrm>
        <a:off x="1772548" y="1705672"/>
        <a:ext cx="2196036" cy="2196004"/>
      </dsp:txXfrm>
    </dsp:sp>
    <dsp:sp modelId="{FB980C21-345C-481C-84F8-B81FB92D0643}">
      <dsp:nvSpPr>
        <dsp:cNvPr id="0" name=""/>
        <dsp:cNvSpPr/>
      </dsp:nvSpPr>
      <dsp:spPr>
        <a:xfrm>
          <a:off x="2291249" y="-351521"/>
          <a:ext cx="3105664" cy="3105620"/>
        </a:xfrm>
        <a:prstGeom prst="ellipse">
          <a:avLst/>
        </a:prstGeom>
        <a:solidFill>
          <a:schemeClr val="dk2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/>
            <a:t> </a:t>
          </a:r>
        </a:p>
      </dsp:txBody>
      <dsp:txXfrm>
        <a:off x="2746063" y="103287"/>
        <a:ext cx="2196036" cy="219600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ings+Icon">
  <dgm:title val="Interconnected Rings"/>
  <dgm:desc val="Use to show overlapping or interconnected ideas or concepts. The first seven lines of Level 1 text correspond with a circle. Unused text does not appear, but remains available if you switch layouts.  "/>
  <dgm:catLst>
    <dgm:cat type="relationship" pri="32000"/>
    <dgm:cat type="officeonline" pri="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0"/>
        <dgm:pt modelId="20"/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/>
        <dgm:pt modelId="20"/>
        <dgm:pt modelId="30"/>
        <dgm:pt modelId="40"/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2" destOrd="0"/>
      </dgm:cxnLst>
      <dgm:bg/>
      <dgm:whole/>
    </dgm:dataModel>
  </dgm:clrData>
  <dgm:layoutNode name="Name0">
    <dgm:varLst>
      <dgm:chMax val="7"/>
      <dgm:dir/>
      <dgm:resizeHandles val="exact"/>
    </dgm:varLst>
    <dgm:choose name="Name1">
      <dgm:if name="Name2" axis="ch" ptType="node" func="cnt" op="lt" val="1">
        <dgm:alg type="composite"/>
        <dgm:shape xmlns:r="http://schemas.openxmlformats.org/officeDocument/2006/relationships" r:blip="">
          <dgm:adjLst/>
        </dgm:shape>
        <dgm:presOf/>
        <dgm:constrLst/>
        <dgm:ruleLst/>
      </dgm:if>
      <dgm:if name="Name3" axis="ch" ptType="node" func="cnt" op="equ" val="1">
        <dgm:alg type="composite">
          <dgm:param type="ar" val="1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/>
          <dgm:constr type="h" for="ch" forName="ellipse1" refType="h"/>
        </dgm:constrLst>
      </dgm:if>
      <dgm:if name="Name4" axis="ch" ptType="node" func="cnt" op="equ" val="2">
        <dgm:alg type="composite">
          <dgm:param type="ar" val="0.9086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6602"/>
          <dgm:constr type="h" for="ch" forName="ellipse1" refType="h" fact="0.5999"/>
          <dgm:constr type="l" for="ch" forName="ellipse2" refType="w" fact="0.3398"/>
          <dgm:constr type="t" for="ch" forName="ellipse2" refType="h" fact="0.4001"/>
          <dgm:constr type="w" for="ch" forName="ellipse2" refType="w" fact="0.6602"/>
          <dgm:constr type="h" for="ch" forName="ellipse2" refType="h" fact="0.5999"/>
        </dgm:constrLst>
      </dgm:if>
      <dgm:if name="Name5" axis="ch" ptType="node" func="cnt" op="equ" val="3">
        <dgm:alg type="composite">
          <dgm:param type="ar" val="1.2171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4929"/>
          <dgm:constr type="h" for="ch" forName="ellipse1" refType="h" fact="0.5999"/>
          <dgm:constr type="l" for="ch" forName="ellipse2" refType="w" fact="0.2537"/>
          <dgm:constr type="t" for="ch" forName="ellipse2" refType="h" fact="0.4001"/>
          <dgm:constr type="w" for="ch" forName="ellipse2" refType="w" fact="0.4929"/>
          <dgm:constr type="h" for="ch" forName="ellipse2" refType="h" fact="0.5999"/>
          <dgm:constr type="l" for="ch" forName="ellipse3" refType="w" fact="0.5071"/>
          <dgm:constr type="t" for="ch" forName="ellipse3" refType="h" fact="0"/>
          <dgm:constr type="w" for="ch" forName="ellipse3" refType="w" fact="0.4929"/>
          <dgm:constr type="h" for="ch" forName="ellipse3" refType="h" fact="0.5999"/>
        </dgm:constrLst>
      </dgm:if>
      <dgm:if name="Name6" axis="ch" ptType="node" func="cnt" op="equ" val="4">
        <dgm:alg type="composite">
          <dgm:param type="ar" val="1.5255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3932"/>
          <dgm:constr type="h" for="ch" forName="ellipse1" refType="h" fact="0.5999"/>
          <dgm:constr type="l" for="ch" forName="ellipse2" refType="w" fact="0.2023"/>
          <dgm:constr type="t" for="ch" forName="ellipse2" refType="h" fact="0.4001"/>
          <dgm:constr type="w" for="ch" forName="ellipse2" refType="w" fact="0.3932"/>
          <dgm:constr type="h" for="ch" forName="ellipse2" refType="h" fact="0.5999"/>
          <dgm:constr type="l" for="ch" forName="ellipse3" refType="w" fact="0.4045"/>
          <dgm:constr type="t" for="ch" forName="ellipse3" refType="h" fact="0"/>
          <dgm:constr type="w" for="ch" forName="ellipse3" refType="w" fact="0.3932"/>
          <dgm:constr type="h" for="ch" forName="ellipse3" refType="h" fact="0.5999"/>
          <dgm:constr type="l" for="ch" forName="ellipse4" refType="w" fact="0.6068"/>
          <dgm:constr type="t" for="ch" forName="ellipse4" refType="h" fact="0.4001"/>
          <dgm:constr type="w" for="ch" forName="ellipse4" refType="w" fact="0.3932"/>
          <dgm:constr type="h" for="ch" forName="ellipse4" refType="h" fact="0.5999"/>
        </dgm:constrLst>
      </dgm:if>
      <dgm:if name="Name7" axis="ch" ptType="node" func="cnt" op="equ" val="5">
        <dgm:alg type="composite">
          <dgm:param type="ar" val="1.834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3271"/>
          <dgm:constr type="h" for="ch" forName="ellipse1" refType="h" fact="0.5999"/>
          <dgm:constr type="l" for="ch" forName="ellipse2" refType="w" fact="0.1682"/>
          <dgm:constr type="t" for="ch" forName="ellipse2" refType="h" fact="0.4001"/>
          <dgm:constr type="w" for="ch" forName="ellipse2" refType="w" fact="0.3271"/>
          <dgm:constr type="h" for="ch" forName="ellipse2" refType="h" fact="0.5999"/>
          <dgm:constr type="l" for="ch" forName="ellipse3" refType="w" fact="0.3365"/>
          <dgm:constr type="t" for="ch" forName="ellipse3" refType="h" fact="0"/>
          <dgm:constr type="w" for="ch" forName="ellipse3" refType="w" fact="0.3271"/>
          <dgm:constr type="h" for="ch" forName="ellipse3" refType="h" fact="0.5999"/>
          <dgm:constr type="l" for="ch" forName="ellipse4" refType="w" fact="0.5047"/>
          <dgm:constr type="t" for="ch" forName="ellipse4" refType="h" fact="0.4001"/>
          <dgm:constr type="w" for="ch" forName="ellipse4" refType="w" fact="0.3271"/>
          <dgm:constr type="h" for="ch" forName="ellipse4" refType="h" fact="0.5999"/>
          <dgm:constr type="l" for="ch" forName="ellipse5" refType="w" fact="0.6729"/>
          <dgm:constr type="t" for="ch" forName="ellipse5" refType="h" fact="0"/>
          <dgm:constr type="w" for="ch" forName="ellipse5" refType="w" fact="0.3271"/>
          <dgm:constr type="h" for="ch" forName="ellipse5" refType="h" fact="0.5999"/>
        </dgm:constrLst>
      </dgm:if>
      <dgm:if name="Name8" axis="ch" ptType="node" func="cnt" op="equ" val="6">
        <dgm:alg type="composite">
          <dgm:param type="ar" val="2.1873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278"/>
          <dgm:constr type="h" for="ch" forName="ellipse1" refType="h" fact="0.6081"/>
          <dgm:constr type="l" for="ch" forName="ellipse2" refType="w" fact="0.1444"/>
          <dgm:constr type="t" for="ch" forName="ellipse2" refType="h" fact="0.3919"/>
          <dgm:constr type="w" for="ch" forName="ellipse2" refType="w" fact="0.278"/>
          <dgm:constr type="h" for="ch" forName="ellipse2" refType="h" fact="0.6081"/>
          <dgm:constr type="l" for="ch" forName="ellipse3" refType="w" fact="0.2888"/>
          <dgm:constr type="t" for="ch" forName="ellipse3" refType="h" fact="0"/>
          <dgm:constr type="w" for="ch" forName="ellipse3" refType="w" fact="0.278"/>
          <dgm:constr type="h" for="ch" forName="ellipse3" refType="h" fact="0.6081"/>
          <dgm:constr type="l" for="ch" forName="ellipse4" refType="w" fact="0.4332"/>
          <dgm:constr type="t" for="ch" forName="ellipse4" refType="h" fact="0.3919"/>
          <dgm:constr type="w" for="ch" forName="ellipse4" refType="w" fact="0.278"/>
          <dgm:constr type="h" for="ch" forName="ellipse4" refType="h" fact="0.6081"/>
          <dgm:constr type="l" for="ch" forName="ellipse5" refType="w" fact="0.5776"/>
          <dgm:constr type="t" for="ch" forName="ellipse5" refType="h" fact="0"/>
          <dgm:constr type="w" for="ch" forName="ellipse5" refType="w" fact="0.278"/>
          <dgm:constr type="h" for="ch" forName="ellipse5" refType="h" fact="0.6081"/>
          <dgm:constr type="l" for="ch" forName="ellipse6" refType="w" fact="0.722"/>
          <dgm:constr type="t" for="ch" forName="ellipse6" refType="h" fact="0.3919"/>
          <dgm:constr type="w" for="ch" forName="ellipse6" refType="w" fact="0.278"/>
          <dgm:constr type="h" for="ch" forName="ellipse6" refType="h" fact="0.6081"/>
        </dgm:constrLst>
      </dgm:if>
      <dgm:else name="Name9">
        <dgm:alg type="composite">
          <dgm:param type="ar" val="2.3466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2455"/>
          <dgm:constr type="h" for="ch" forName="ellipse1" refType="h" fact="0.5761"/>
          <dgm:constr type="l" for="ch" forName="ellipse2" refType="w" fact="0.1257"/>
          <dgm:constr type="t" for="ch" forName="ellipse2" refType="h" fact="0.4239"/>
          <dgm:constr type="w" for="ch" forName="ellipse2" refType="w" fact="0.2455"/>
          <dgm:constr type="h" for="ch" forName="ellipse2" refType="h" fact="0.5761"/>
          <dgm:constr type="l" for="ch" forName="ellipse3" refType="w" fact="0.2515"/>
          <dgm:constr type="t" for="ch" forName="ellipse3" refType="h" fact="0"/>
          <dgm:constr type="w" for="ch" forName="ellipse3" refType="w" fact="0.2455"/>
          <dgm:constr type="h" for="ch" forName="ellipse3" refType="h" fact="0.5761"/>
          <dgm:constr type="l" for="ch" forName="ellipse4" refType="w" fact="0.3772"/>
          <dgm:constr type="t" for="ch" forName="ellipse4" refType="h" fact="0.4239"/>
          <dgm:constr type="w" for="ch" forName="ellipse4" refType="w" fact="0.2455"/>
          <dgm:constr type="h" for="ch" forName="ellipse4" refType="h" fact="0.5761"/>
          <dgm:constr type="l" for="ch" forName="ellipse5" refType="w" fact="0.503"/>
          <dgm:constr type="t" for="ch" forName="ellipse5" refType="h" fact="0"/>
          <dgm:constr type="w" for="ch" forName="ellipse5" refType="w" fact="0.2455"/>
          <dgm:constr type="h" for="ch" forName="ellipse5" refType="h" fact="0.5761"/>
          <dgm:constr type="l" for="ch" forName="ellipse6" refType="w" fact="0.6287"/>
          <dgm:constr type="t" for="ch" forName="ellipse6" refType="h" fact="0.4239"/>
          <dgm:constr type="w" for="ch" forName="ellipse6" refType="w" fact="0.2455"/>
          <dgm:constr type="h" for="ch" forName="ellipse6" refType="h" fact="0.5761"/>
          <dgm:constr type="l" for="ch" forName="ellipse7" refType="w" fact="0.7545"/>
          <dgm:constr type="t" for="ch" forName="ellipse7" refType="h" fact="0"/>
          <dgm:constr type="w" for="ch" forName="ellipse7" refType="w" fact="0.2455"/>
          <dgm:constr type="h" for="ch" forName="ellipse7" refType="h" fact="0.5761"/>
        </dgm:constrLst>
      </dgm:else>
    </dgm:choose>
    <dgm:choose name="Name10">
      <dgm:if name="Name11" axis="ch" ptType="node" func="cnt" op="gte" val="1">
        <dgm:layoutNode name="ellipse1" styleLbl="vennNode1">
          <dgm:varLst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choose name="Name12">
            <dgm:if name="Name13" func="var" arg="dir" op="equ" val="norm">
              <dgm:presOf axis="ch desOrSelf" ptType="node node" st="1 1" cnt="1 0"/>
            </dgm:if>
            <dgm:else name="Name14">
              <dgm:choose name="Name15">
                <dgm:if name="Name16" axis="ch" ptType="node" func="cnt" op="equ" val="1">
                  <dgm:presOf axis="ch desOrSelf" ptType="node node" st="1 1" cnt="1 0"/>
                </dgm:if>
                <dgm:if name="Name17" axis="ch" ptType="node" func="cnt" op="equ" val="2">
                  <dgm:presOf axis="ch desOrSelf" ptType="node node" st="2 1" cnt="1 0"/>
                </dgm:if>
                <dgm:if name="Name18" axis="ch" ptType="node" func="cnt" op="equ" val="3">
                  <dgm:presOf axis="ch desOrSelf" ptType="node node" st="3 1" cnt="1 0"/>
                </dgm:if>
                <dgm:if name="Name19" axis="ch" ptType="node" func="cnt" op="equ" val="4">
                  <dgm:presOf axis="ch desOrSelf" ptType="node node" st="4 1" cnt="1 0"/>
                </dgm:if>
                <dgm:if name="Name20" axis="ch" ptType="node" func="cnt" op="equ" val="5">
                  <dgm:presOf axis="ch desOrSelf" ptType="node node" st="5 1" cnt="1 0"/>
                </dgm:if>
                <dgm:if name="Name21" axis="ch" ptType="node" func="cnt" op="equ" val="6">
                  <dgm:presOf axis="ch desOrSelf" ptType="node node" st="6 1" cnt="1 0"/>
                </dgm:if>
                <dgm:if name="Name22" axis="ch" ptType="node" func="cnt" op="gte" val="7">
                  <dgm:presOf axis="ch desOrSelf" ptType="node node" st="7 1" cnt="1 0"/>
                </dgm:if>
                <dgm:else name="Name23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24"/>
    </dgm:choose>
    <dgm:choose name="Name25">
      <dgm:if name="Name26" axis="ch" ptType="node" func="cnt" op="gte" val="2">
        <dgm:layoutNode name="ellipse2" styleLbl="vennNode1">
          <dgm:varLst>
            <dgm:bulletEnabled val="1"/>
          </dgm:varLst>
          <dgm:alg type="tx"/>
          <dgm:choose name="Name27">
            <dgm:if name="Name28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2 1" cnt="1 0"/>
            </dgm:if>
            <dgm:else name="Name29">
              <dgm:shape xmlns:r="http://schemas.openxmlformats.org/officeDocument/2006/relationships" type="ellipse" r:blip="" zOrderOff="-2">
                <dgm:adjLst/>
              </dgm:shape>
              <dgm:choose name="Name30">
                <dgm:if name="Name31" axis="ch" ptType="node" func="cnt" op="equ" val="2">
                  <dgm:presOf axis="ch desOrSelf" ptType="node node" st="1 1" cnt="1 0"/>
                </dgm:if>
                <dgm:if name="Name32" axis="ch" ptType="node" func="cnt" op="equ" val="3">
                  <dgm:presOf axis="ch desOrSelf" ptType="node node" st="2 1" cnt="1 0"/>
                </dgm:if>
                <dgm:if name="Name33" axis="ch" ptType="node" func="cnt" op="equ" val="4">
                  <dgm:presOf axis="ch desOrSelf" ptType="node node" st="3 1" cnt="1 0"/>
                </dgm:if>
                <dgm:if name="Name34" axis="ch" ptType="node" func="cnt" op="equ" val="5">
                  <dgm:presOf axis="ch desOrSelf" ptType="node node" st="4 1" cnt="1 0"/>
                </dgm:if>
                <dgm:if name="Name35" axis="ch" ptType="node" func="cnt" op="equ" val="6">
                  <dgm:presOf axis="ch desOrSelf" ptType="node node" st="5 1" cnt="1 0"/>
                </dgm:if>
                <dgm:if name="Name36" axis="ch" ptType="node" func="cnt" op="gte" val="7">
                  <dgm:presOf axis="ch desOrSelf" ptType="node node" st="6 1" cnt="1 0"/>
                </dgm:if>
                <dgm:else name="Name37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38"/>
    </dgm:choose>
    <dgm:choose name="Name39">
      <dgm:if name="Name40" axis="ch" ptType="node" func="cnt" op="gte" val="3">
        <dgm:layoutNode name="ellipse3" styleLbl="vennNode1">
          <dgm:varLst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choose name="Name41">
            <dgm:if name="Name42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3 1" cnt="1 0"/>
            </dgm:if>
            <dgm:else name="Name43">
              <dgm:shape xmlns:r="http://schemas.openxmlformats.org/officeDocument/2006/relationships" type="ellipse" r:blip="" zOrderOff="-4">
                <dgm:adjLst/>
              </dgm:shape>
              <dgm:choose name="Name44">
                <dgm:if name="Name45" axis="ch" ptType="node" func="cnt" op="equ" val="3">
                  <dgm:presOf axis="ch desOrSelf" ptType="node node" st="1 1" cnt="1 0"/>
                </dgm:if>
                <dgm:if name="Name46" axis="ch" ptType="node" func="cnt" op="equ" val="4">
                  <dgm:presOf axis="ch desOrSelf" ptType="node node" st="2 1" cnt="1 0"/>
                </dgm:if>
                <dgm:if name="Name47" axis="ch" ptType="node" func="cnt" op="equ" val="5">
                  <dgm:presOf axis="ch desOrSelf" ptType="node node" st="3 1" cnt="1 0"/>
                </dgm:if>
                <dgm:if name="Name48" axis="ch" ptType="node" func="cnt" op="equ" val="6">
                  <dgm:presOf axis="ch desOrSelf" ptType="node node" st="4 1" cnt="1 0"/>
                </dgm:if>
                <dgm:if name="Name49" axis="ch" ptType="node" func="cnt" op="gte" val="7">
                  <dgm:presOf axis="ch desOrSelf" ptType="node node" st="5 1" cnt="1 0"/>
                </dgm:if>
                <dgm:else name="Name50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1"/>
    </dgm:choose>
    <dgm:choose name="Name52">
      <dgm:if name="Name53" axis="ch" ptType="node" func="cnt" op="gte" val="4">
        <dgm:layoutNode name="ellipse4" styleLbl="vennNode1">
          <dgm:varLst>
            <dgm:bulletEnabled val="1"/>
          </dgm:varLst>
          <dgm:alg type="tx"/>
          <dgm:choose name="Name54">
            <dgm:if name="Name55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4 1" cnt="1 0"/>
            </dgm:if>
            <dgm:else name="Name56">
              <dgm:shape xmlns:r="http://schemas.openxmlformats.org/officeDocument/2006/relationships" type="ellipse" r:blip="" zOrderOff="-6">
                <dgm:adjLst/>
              </dgm:shape>
              <dgm:choose name="Name57">
                <dgm:if name="Name58" axis="ch" ptType="node" func="cnt" op="equ" val="4">
                  <dgm:presOf axis="ch desOrSelf" ptType="node node" st="1 1" cnt="1 0"/>
                </dgm:if>
                <dgm:if name="Name59" axis="ch" ptType="node" func="cnt" op="equ" val="5">
                  <dgm:presOf axis="ch desOrSelf" ptType="node node" st="2 1" cnt="1 0"/>
                </dgm:if>
                <dgm:if name="Name60" axis="ch" ptType="node" func="cnt" op="equ" val="6">
                  <dgm:presOf axis="ch desOrSelf" ptType="node node" st="3 1" cnt="1 0"/>
                </dgm:if>
                <dgm:if name="Name61" axis="ch" ptType="node" func="cnt" op="gte" val="7">
                  <dgm:presOf axis="ch desOrSelf" ptType="node node" st="4 1" cnt="1 0"/>
                </dgm:if>
                <dgm:else name="Name62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63"/>
    </dgm:choose>
    <dgm:choose name="Name64">
      <dgm:if name="Name65" axis="ch" ptType="node" func="cnt" op="gte" val="5">
        <dgm:layoutNode name="ellipse5" styleLbl="vennNode1">
          <dgm:varLst>
            <dgm:bulletEnabled val="1"/>
          </dgm:varLst>
          <dgm:alg type="tx"/>
          <dgm:choose name="Name66">
            <dgm:if name="Name67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5 1" cnt="1 0"/>
            </dgm:if>
            <dgm:else name="Name68">
              <dgm:shape xmlns:r="http://schemas.openxmlformats.org/officeDocument/2006/relationships" type="ellipse" r:blip="" zOrderOff="-8">
                <dgm:adjLst/>
              </dgm:shape>
              <dgm:choose name="Name69">
                <dgm:if name="Name70" axis="ch" ptType="node" func="cnt" op="equ" val="5">
                  <dgm:presOf axis="ch desOrSelf" ptType="node node" st="1 1" cnt="1 0"/>
                </dgm:if>
                <dgm:if name="Name71" axis="ch" ptType="node" func="cnt" op="equ" val="6">
                  <dgm:presOf axis="ch desOrSelf" ptType="node node" st="2 1" cnt="1 0"/>
                </dgm:if>
                <dgm:if name="Name72" axis="ch" ptType="node" func="cnt" op="gte" val="7">
                  <dgm:presOf axis="ch desOrSelf" ptType="node node" st="3 1" cnt="1 0"/>
                </dgm:if>
                <dgm:else name="Name73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74"/>
    </dgm:choose>
    <dgm:choose name="Name75">
      <dgm:if name="Name76" axis="ch" ptType="node" func="cnt" op="gte" val="6">
        <dgm:layoutNode name="ellipse6" styleLbl="vennNode1">
          <dgm:varLst>
            <dgm:bulletEnabled val="1"/>
          </dgm:varLst>
          <dgm:alg type="tx"/>
          <dgm:choose name="Name77">
            <dgm:if name="Name78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6 1" cnt="1 0"/>
            </dgm:if>
            <dgm:else name="Name79">
              <dgm:shape xmlns:r="http://schemas.openxmlformats.org/officeDocument/2006/relationships" type="ellipse" r:blip="" zOrderOff="-10">
                <dgm:adjLst/>
              </dgm:shape>
              <dgm:choose name="Name80">
                <dgm:if name="Name81" axis="ch" ptType="node" func="cnt" op="equ" val="6">
                  <dgm:presOf axis="ch desOrSelf" ptType="node node" st="1 1" cnt="1 0"/>
                </dgm:if>
                <dgm:if name="Name82" axis="ch" ptType="node" func="cnt" op="gte" val="7">
                  <dgm:presOf axis="ch desOrSelf" ptType="node node" st="2 1" cnt="1 0"/>
                </dgm:if>
                <dgm:else name="Name83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84"/>
    </dgm:choose>
    <dgm:choose name="Name85">
      <dgm:if name="Name86" axis="ch" ptType="node" func="cnt" op="gte" val="7">
        <dgm:layoutNode name="ellipse7" styleLbl="vennNode1">
          <dgm:varLst>
            <dgm:bulletEnabled val="1"/>
          </dgm:varLst>
          <dgm:alg type="tx"/>
          <dgm:choose name="Name87">
            <dgm:if name="Name88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7 1" cnt="1 0"/>
            </dgm:if>
            <dgm:else name="Name89">
              <dgm:shape xmlns:r="http://schemas.openxmlformats.org/officeDocument/2006/relationships" type="ellipse" r:blip="" zOrderOff="-12">
                <dgm:adjLst/>
              </dgm:shape>
              <dgm:presOf axis="ch desOrSelf" ptType="node node" st="1 1" cnt="1 0"/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90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0B2E34-22B1-47D2-96A9-C3E6746BB269}" type="datetimeFigureOut">
              <a:rPr lang="en-US" smtClean="0"/>
              <a:t>3/15/2017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F6E790-0C70-48F6-AA13-887C5BC24E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1507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531B8C-CA52-4317-8DEA-410E799198DA}" type="datetimeFigureOut">
              <a:rPr lang="en-US" smtClean="0"/>
              <a:t>3/15/2017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6A4A47-B429-44A5-895C-8CDAA27FA2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5444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3038" indent="-173038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6A4A47-B429-44A5-895C-8CDAA27FA24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6241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6A4A47-B429-44A5-895C-8CDAA27FA24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395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2305474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/>
          <a:lstStyle/>
          <a:p>
            <a:fld id="{0A58F7EF-FFB5-4DC7-A537-F101E3FF6B9D}" type="datetimeFigureOut">
              <a:rPr lang="en-US" smtClean="0"/>
              <a:t>3/15/2017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3004D-EEDA-473F-819C-E93546EFC8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681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/>
          <a:lstStyle/>
          <a:p>
            <a:fld id="{0A58F7EF-FFB5-4DC7-A537-F101E3FF6B9D}" type="datetimeFigureOut">
              <a:rPr lang="en-US" smtClean="0"/>
              <a:t>3/15/2017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3004D-EEDA-473F-819C-E93546EFC8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0104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3004D-EEDA-473F-819C-E93546EFC8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9599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3004D-EEDA-473F-819C-E93546EFC881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 flipH="1">
            <a:off x="331892" y="0"/>
            <a:ext cx="582507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5746639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3004D-EEDA-473F-819C-E93546EFC8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8040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3004D-EEDA-473F-819C-E93546EFC8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1520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/>
          <a:lstStyle/>
          <a:p>
            <a:fld id="{0A58F7EF-FFB5-4DC7-A537-F101E3FF6B9D}" type="datetimeFigureOut">
              <a:rPr lang="en-US" smtClean="0"/>
              <a:t>3/15/2017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3004D-EEDA-473F-819C-E93546EFC8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3146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/>
          <a:lstStyle/>
          <a:p>
            <a:fld id="{0A58F7EF-FFB5-4DC7-A537-F101E3FF6B9D}" type="datetimeFigureOut">
              <a:rPr lang="en-US" smtClean="0"/>
              <a:t>3/15/2017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3004D-EEDA-473F-819C-E93546EFC8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0676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/>
          <a:lstStyle/>
          <a:p>
            <a:fld id="{0A58F7EF-FFB5-4DC7-A537-F101E3FF6B9D}" type="datetimeFigureOut">
              <a:rPr lang="en-US" smtClean="0"/>
              <a:t>3/15/2017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3004D-EEDA-473F-819C-E93546EFC8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7928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9916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9916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3004D-EEDA-473F-819C-E93546EFC8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4894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/>
          <p:cNvSpPr txBox="1">
            <a:spLocks noChangeAspect="1"/>
          </p:cNvSpPr>
          <p:nvPr userDrawn="1"/>
        </p:nvSpPr>
        <p:spPr>
          <a:xfrm>
            <a:off x="914396" y="-6773"/>
            <a:ext cx="11292840" cy="6858000"/>
          </a:xfrm>
          <a:prstGeom prst="rect">
            <a:avLst/>
          </a:prstGeom>
          <a:solidFill>
            <a:schemeClr val="accent1"/>
          </a:solidFill>
        </p:spPr>
        <p:txBody>
          <a:bodyPr anchor="t"/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3200" kern="1200" spc="1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-6773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12857" y="115146"/>
            <a:ext cx="10679515" cy="106341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2857" y="1578186"/>
            <a:ext cx="10679515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4093004D-EEDA-473F-819C-E93546EFC8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10110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4" r:id="rId1"/>
    <p:sldLayoutId id="2147483845" r:id="rId2"/>
    <p:sldLayoutId id="2147483846" r:id="rId3"/>
    <p:sldLayoutId id="2147483847" r:id="rId4"/>
    <p:sldLayoutId id="2147483848" r:id="rId5"/>
    <p:sldLayoutId id="2147483849" r:id="rId6"/>
    <p:sldLayoutId id="2147483850" r:id="rId7"/>
    <p:sldLayoutId id="2147483851" r:id="rId8"/>
    <p:sldLayoutId id="2147483852" r:id="rId9"/>
    <p:sldLayoutId id="2147483853" r:id="rId10"/>
    <p:sldLayoutId id="214748385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 spc="-50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400" kern="1200" spc="10" baseline="0">
          <a:solidFill>
            <a:schemeClr val="bg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200" kern="1200">
          <a:solidFill>
            <a:schemeClr val="bg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100" kern="1200">
          <a:solidFill>
            <a:schemeClr val="bg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100" kern="1200">
          <a:solidFill>
            <a:schemeClr val="bg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100" kern="1200">
          <a:solidFill>
            <a:schemeClr val="bg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8.svg"/><Relationship Id="rId4" Type="http://schemas.openxmlformats.org/officeDocument/2006/relationships/image" Target="../media/image3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41.png"/><Relationship Id="rId7" Type="http://schemas.openxmlformats.org/officeDocument/2006/relationships/image" Target="../media/image2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11" Type="http://schemas.openxmlformats.org/officeDocument/2006/relationships/image" Target="../media/image20.png"/><Relationship Id="rId5" Type="http://schemas.openxmlformats.org/officeDocument/2006/relationships/image" Target="../media/image9.png"/><Relationship Id="rId10" Type="http://schemas.microsoft.com/office/2007/relationships/hdphoto" Target="../media/hdphoto1.wdp"/><Relationship Id="rId4" Type="http://schemas.openxmlformats.org/officeDocument/2006/relationships/image" Target="../media/image42.png"/><Relationship Id="rId9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21.png"/><Relationship Id="rId3" Type="http://schemas.openxmlformats.org/officeDocument/2006/relationships/image" Target="../media/image2.png"/><Relationship Id="rId7" Type="http://schemas.openxmlformats.org/officeDocument/2006/relationships/image" Target="../media/image43.png"/><Relationship Id="rId12" Type="http://schemas.openxmlformats.org/officeDocument/2006/relationships/image" Target="../media/image4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4.png"/><Relationship Id="rId10" Type="http://schemas.openxmlformats.org/officeDocument/2006/relationships/image" Target="../media/image17.png"/><Relationship Id="rId4" Type="http://schemas.openxmlformats.org/officeDocument/2006/relationships/image" Target="../media/image3.png"/><Relationship Id="rId9" Type="http://schemas.openxmlformats.org/officeDocument/2006/relationships/image" Target="../media/image22.png"/><Relationship Id="rId14" Type="http://schemas.openxmlformats.org/officeDocument/2006/relationships/image" Target="../media/image4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microsoft.com/office/2007/relationships/hdphoto" Target="../media/hdphoto1.wdp"/><Relationship Id="rId3" Type="http://schemas.openxmlformats.org/officeDocument/2006/relationships/image" Target="../media/image48.jpeg"/><Relationship Id="rId7" Type="http://schemas.openxmlformats.org/officeDocument/2006/relationships/image" Target="../media/image52.png"/><Relationship Id="rId12" Type="http://schemas.openxmlformats.org/officeDocument/2006/relationships/image" Target="../media/image6.png"/><Relationship Id="rId2" Type="http://schemas.openxmlformats.org/officeDocument/2006/relationships/image" Target="../media/image47.jpg"/><Relationship Id="rId16" Type="http://schemas.openxmlformats.org/officeDocument/2006/relationships/image" Target="../media/image5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11" Type="http://schemas.openxmlformats.org/officeDocument/2006/relationships/image" Target="../media/image4.png"/><Relationship Id="rId5" Type="http://schemas.openxmlformats.org/officeDocument/2006/relationships/image" Target="../media/image50.png"/><Relationship Id="rId15" Type="http://schemas.openxmlformats.org/officeDocument/2006/relationships/image" Target="../media/image54.jpeg"/><Relationship Id="rId10" Type="http://schemas.openxmlformats.org/officeDocument/2006/relationships/image" Target="../media/image3.png"/><Relationship Id="rId4" Type="http://schemas.openxmlformats.org/officeDocument/2006/relationships/image" Target="../media/image49.jpeg"/><Relationship Id="rId9" Type="http://schemas.openxmlformats.org/officeDocument/2006/relationships/image" Target="../media/image1.png"/><Relationship Id="rId14" Type="http://schemas.openxmlformats.org/officeDocument/2006/relationships/image" Target="../media/image5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1.png"/><Relationship Id="rId7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6.png"/><Relationship Id="rId4" Type="http://schemas.openxmlformats.org/officeDocument/2006/relationships/image" Target="../media/image3.png"/><Relationship Id="rId9" Type="http://schemas.openxmlformats.org/officeDocument/2006/relationships/image" Target="../media/image5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55.jpg"/><Relationship Id="rId3" Type="http://schemas.openxmlformats.org/officeDocument/2006/relationships/image" Target="../media/image2.png"/><Relationship Id="rId7" Type="http://schemas.openxmlformats.org/officeDocument/2006/relationships/image" Target="../media/image58.png"/><Relationship Id="rId12" Type="http://schemas.openxmlformats.org/officeDocument/2006/relationships/image" Target="../media/image5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11" Type="http://schemas.openxmlformats.org/officeDocument/2006/relationships/image" Target="../media/image49.jpeg"/><Relationship Id="rId5" Type="http://schemas.openxmlformats.org/officeDocument/2006/relationships/image" Target="../media/image6.png"/><Relationship Id="rId15" Type="http://schemas.openxmlformats.org/officeDocument/2006/relationships/image" Target="../media/image8.svg"/><Relationship Id="rId10" Type="http://schemas.openxmlformats.org/officeDocument/2006/relationships/image" Target="../media/image48.jpeg"/><Relationship Id="rId4" Type="http://schemas.openxmlformats.org/officeDocument/2006/relationships/image" Target="../media/image3.png"/><Relationship Id="rId9" Type="http://schemas.openxmlformats.org/officeDocument/2006/relationships/image" Target="../media/image47.jpg"/><Relationship Id="rId1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microsoft.com/office/2007/relationships/diagramDrawing" Target="../diagrams/drawing1.xml"/><Relationship Id="rId3" Type="http://schemas.openxmlformats.org/officeDocument/2006/relationships/image" Target="../media/image9.png"/><Relationship Id="rId7" Type="http://schemas.openxmlformats.org/officeDocument/2006/relationships/image" Target="../media/image4.png"/><Relationship Id="rId12" Type="http://schemas.openxmlformats.org/officeDocument/2006/relationships/diagramColors" Target="../diagrams/colors1.xml"/><Relationship Id="rId17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11" Type="http://schemas.openxmlformats.org/officeDocument/2006/relationships/diagramQuickStyle" Target="../diagrams/quickStyle1.xml"/><Relationship Id="rId5" Type="http://schemas.openxmlformats.org/officeDocument/2006/relationships/image" Target="../media/image2.png"/><Relationship Id="rId15" Type="http://schemas.openxmlformats.org/officeDocument/2006/relationships/image" Target="../media/image12.png"/><Relationship Id="rId10" Type="http://schemas.openxmlformats.org/officeDocument/2006/relationships/diagramLayout" Target="../diagrams/layout1.xml"/><Relationship Id="rId4" Type="http://schemas.openxmlformats.org/officeDocument/2006/relationships/image" Target="../media/image1.png"/><Relationship Id="rId9" Type="http://schemas.openxmlformats.org/officeDocument/2006/relationships/diagramData" Target="../diagrams/data1.xml"/><Relationship Id="rId1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19.png"/><Relationship Id="rId3" Type="http://schemas.openxmlformats.org/officeDocument/2006/relationships/image" Target="../media/image9.png"/><Relationship Id="rId7" Type="http://schemas.openxmlformats.org/officeDocument/2006/relationships/image" Target="../media/image6.pn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17.png"/><Relationship Id="rId5" Type="http://schemas.openxmlformats.org/officeDocument/2006/relationships/image" Target="../media/image2.png"/><Relationship Id="rId15" Type="http://schemas.openxmlformats.org/officeDocument/2006/relationships/image" Target="../media/image21.png"/><Relationship Id="rId10" Type="http://schemas.openxmlformats.org/officeDocument/2006/relationships/image" Target="../media/image16.png"/><Relationship Id="rId4" Type="http://schemas.openxmlformats.org/officeDocument/2006/relationships/image" Target="../media/image1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18" Type="http://schemas.openxmlformats.org/officeDocument/2006/relationships/image" Target="../media/image30.svg"/><Relationship Id="rId3" Type="http://schemas.openxmlformats.org/officeDocument/2006/relationships/image" Target="../media/image1.png"/><Relationship Id="rId21" Type="http://schemas.openxmlformats.org/officeDocument/2006/relationships/image" Target="../media/image33.png"/><Relationship Id="rId7" Type="http://schemas.microsoft.com/office/2007/relationships/hdphoto" Target="../media/hdphoto1.wdp"/><Relationship Id="rId12" Type="http://schemas.openxmlformats.org/officeDocument/2006/relationships/image" Target="../media/image24.png"/><Relationship Id="rId17" Type="http://schemas.openxmlformats.org/officeDocument/2006/relationships/image" Target="../media/image29.png"/><Relationship Id="rId25" Type="http://schemas.openxmlformats.org/officeDocument/2006/relationships/image" Target="../media/image21.png"/><Relationship Id="rId2" Type="http://schemas.openxmlformats.org/officeDocument/2006/relationships/image" Target="../media/image9.png"/><Relationship Id="rId16" Type="http://schemas.openxmlformats.org/officeDocument/2006/relationships/image" Target="../media/image28.png"/><Relationship Id="rId20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23.emf"/><Relationship Id="rId24" Type="http://schemas.microsoft.com/office/2007/relationships/hdphoto" Target="../media/hdphoto2.wdp"/><Relationship Id="rId5" Type="http://schemas.openxmlformats.org/officeDocument/2006/relationships/image" Target="../media/image4.png"/><Relationship Id="rId15" Type="http://schemas.openxmlformats.org/officeDocument/2006/relationships/image" Target="../media/image27.png"/><Relationship Id="rId23" Type="http://schemas.openxmlformats.org/officeDocument/2006/relationships/image" Target="../media/image35.png"/><Relationship Id="rId10" Type="http://schemas.openxmlformats.org/officeDocument/2006/relationships/image" Target="../media/image15.png"/><Relationship Id="rId19" Type="http://schemas.openxmlformats.org/officeDocument/2006/relationships/image" Target="../media/image31.png"/><Relationship Id="rId4" Type="http://schemas.openxmlformats.org/officeDocument/2006/relationships/image" Target="../media/image2.png"/><Relationship Id="rId9" Type="http://schemas.openxmlformats.org/officeDocument/2006/relationships/image" Target="../media/image22.png"/><Relationship Id="rId14" Type="http://schemas.openxmlformats.org/officeDocument/2006/relationships/image" Target="../media/image26.png"/><Relationship Id="rId22" Type="http://schemas.openxmlformats.org/officeDocument/2006/relationships/image" Target="../media/image34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9.png"/><Relationship Id="rId7" Type="http://schemas.openxmlformats.org/officeDocument/2006/relationships/image" Target="../media/image6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2.png"/><Relationship Id="rId4" Type="http://schemas.openxmlformats.org/officeDocument/2006/relationships/image" Target="../media/image1.png"/><Relationship Id="rId9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9.png"/><Relationship Id="rId7" Type="http://schemas.openxmlformats.org/officeDocument/2006/relationships/image" Target="../media/image6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2.png"/><Relationship Id="rId4" Type="http://schemas.openxmlformats.org/officeDocument/2006/relationships/image" Target="../media/image1.png"/><Relationship Id="rId9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9.png"/><Relationship Id="rId7" Type="http://schemas.openxmlformats.org/officeDocument/2006/relationships/image" Target="../media/image6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2.png"/><Relationship Id="rId4" Type="http://schemas.openxmlformats.org/officeDocument/2006/relationships/image" Target="../media/image1.png"/><Relationship Id="rId9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9.png"/><Relationship Id="rId7" Type="http://schemas.openxmlformats.org/officeDocument/2006/relationships/image" Target="../media/image6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2.png"/><Relationship Id="rId4" Type="http://schemas.openxmlformats.org/officeDocument/2006/relationships/image" Target="../media/image1.png"/><Relationship Id="rId9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9.png"/><Relationship Id="rId7" Type="http://schemas.openxmlformats.org/officeDocument/2006/relationships/image" Target="../media/image6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2.png"/><Relationship Id="rId4" Type="http://schemas.openxmlformats.org/officeDocument/2006/relationships/image" Target="../media/image1.png"/><Relationship Id="rId9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/>
        </p:nvSpPr>
        <p:spPr>
          <a:xfrm>
            <a:off x="0" y="355197"/>
            <a:ext cx="949036" cy="976746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817530"/>
            <a:ext cx="9418320" cy="2499101"/>
          </a:xfrm>
        </p:spPr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Trust My Identity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3631938"/>
            <a:ext cx="9418320" cy="1691640"/>
          </a:xfrm>
        </p:spPr>
        <p:txBody>
          <a:bodyPr>
            <a:noAutofit/>
          </a:bodyPr>
          <a:lstStyle/>
          <a:p>
            <a:r>
              <a:rPr lang="en-US" dirty="0"/>
              <a:t>solving </a:t>
            </a:r>
            <a:r>
              <a:rPr lang="en-US" dirty="0">
                <a:solidFill>
                  <a:schemeClr val="accent2"/>
                </a:solidFill>
              </a:rPr>
              <a:t>Track 1 – Identity Management and APIs</a:t>
            </a:r>
          </a:p>
          <a:p>
            <a:r>
              <a:rPr lang="en-US" dirty="0"/>
              <a:t>while dabbling in </a:t>
            </a:r>
            <a:r>
              <a:rPr lang="en-US" dirty="0">
                <a:solidFill>
                  <a:schemeClr val="accent2"/>
                </a:solidFill>
              </a:rPr>
              <a:t>Track 3 – Data Aggregation and Linkage</a:t>
            </a:r>
          </a:p>
          <a:p>
            <a:r>
              <a:rPr lang="en-US" dirty="0"/>
              <a:t>brought to you by </a:t>
            </a:r>
            <a:r>
              <a:rPr lang="en-US" dirty="0">
                <a:solidFill>
                  <a:schemeClr val="accent2"/>
                </a:solidFill>
              </a:rPr>
              <a:t>Team TMI</a:t>
            </a:r>
          </a:p>
        </p:txBody>
      </p:sp>
      <p:sp>
        <p:nvSpPr>
          <p:cNvPr id="4" name="Oval 3"/>
          <p:cNvSpPr/>
          <p:nvPr/>
        </p:nvSpPr>
        <p:spPr>
          <a:xfrm>
            <a:off x="175882" y="1521400"/>
            <a:ext cx="521994" cy="526308"/>
          </a:xfrm>
          <a:prstGeom prst="ellipse">
            <a:avLst/>
          </a:prstGeom>
          <a:solidFill>
            <a:srgbClr val="258FEF"/>
          </a:solidFill>
          <a:ln w="9525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175882" y="494454"/>
            <a:ext cx="521994" cy="526308"/>
          </a:xfrm>
          <a:prstGeom prst="ellipse">
            <a:avLst/>
          </a:prstGeom>
          <a:solidFill>
            <a:schemeClr val="accent3"/>
          </a:solidFill>
          <a:ln w="952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175882" y="2548346"/>
            <a:ext cx="521994" cy="526308"/>
          </a:xfrm>
          <a:prstGeom prst="ellipse">
            <a:avLst/>
          </a:prstGeom>
          <a:solidFill>
            <a:srgbClr val="258FEF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175882" y="4602238"/>
            <a:ext cx="521994" cy="526308"/>
          </a:xfrm>
          <a:prstGeom prst="ellipse">
            <a:avLst/>
          </a:prstGeom>
          <a:solidFill>
            <a:srgbClr val="258FEF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175882" y="3575292"/>
            <a:ext cx="521994" cy="526308"/>
          </a:xfrm>
          <a:prstGeom prst="ellipse">
            <a:avLst/>
          </a:prstGeom>
          <a:solidFill>
            <a:srgbClr val="258FEF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175882" y="5629182"/>
            <a:ext cx="521994" cy="526308"/>
          </a:xfrm>
          <a:prstGeom prst="ellipse">
            <a:avLst/>
          </a:prstGeom>
          <a:solidFill>
            <a:srgbClr val="258FEF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86652" y="1036322"/>
            <a:ext cx="50045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11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b="1" dirty="0">
                <a:solidFill>
                  <a:schemeClr val="tx2"/>
                </a:solidFill>
              </a:rPr>
              <a:t>idea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0470" y="2047583"/>
            <a:ext cx="69281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11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sz="1050" dirty="0">
                <a:solidFill>
                  <a:schemeClr val="accent1">
                    <a:lumMod val="50000"/>
                  </a:schemeClr>
                </a:solidFill>
              </a:rPr>
              <a:t>problem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6080" y="3081427"/>
            <a:ext cx="68159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>
                <a:solidFill>
                  <a:schemeClr val="accent1">
                    <a:lumMod val="50000"/>
                  </a:schemeClr>
                </a:solidFill>
              </a:rPr>
              <a:t>solution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-20938" y="4105531"/>
            <a:ext cx="91563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>
                <a:solidFill>
                  <a:schemeClr val="accent1">
                    <a:lumMod val="50000"/>
                  </a:schemeClr>
                </a:solidFill>
              </a:rPr>
              <a:t>opportunity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80238" y="5142092"/>
            <a:ext cx="51328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105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team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9708" y="6170169"/>
            <a:ext cx="65434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>
                <a:solidFill>
                  <a:schemeClr val="accent1">
                    <a:lumMod val="50000"/>
                  </a:schemeClr>
                </a:solidFill>
              </a:rPr>
              <a:t>next up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649" y="3631938"/>
            <a:ext cx="397890" cy="421628"/>
          </a:xfrm>
          <a:prstGeom prst="rect">
            <a:avLst/>
          </a:prstGeom>
        </p:spPr>
      </p:pic>
      <p:grpSp>
        <p:nvGrpSpPr>
          <p:cNvPr id="22" name="Group 21"/>
          <p:cNvGrpSpPr/>
          <p:nvPr/>
        </p:nvGrpSpPr>
        <p:grpSpPr>
          <a:xfrm>
            <a:off x="250879" y="4723304"/>
            <a:ext cx="395736" cy="336940"/>
            <a:chOff x="1650226" y="5059817"/>
            <a:chExt cx="668718" cy="569365"/>
          </a:xfrm>
        </p:grpSpPr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71680" y="5178766"/>
              <a:ext cx="225810" cy="450416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50226" y="5059817"/>
              <a:ext cx="225810" cy="450416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93134" y="5059817"/>
              <a:ext cx="225810" cy="450416"/>
            </a:xfrm>
            <a:prstGeom prst="rect">
              <a:avLst/>
            </a:prstGeom>
          </p:spPr>
        </p:pic>
      </p:grpSp>
      <p:pic>
        <p:nvPicPr>
          <p:cNvPr id="26" name="Picture 25"/>
          <p:cNvPicPr>
            <a:picLocks noChangeAspect="1"/>
          </p:cNvPicPr>
          <p:nvPr/>
        </p:nvPicPr>
        <p:blipFill>
          <a:blip r:embed="rId4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986" y="2601724"/>
            <a:ext cx="457450" cy="408158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5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154" y="5742959"/>
            <a:ext cx="336686" cy="32557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753" y="529221"/>
            <a:ext cx="424862" cy="441498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7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137" y="1620682"/>
            <a:ext cx="339480" cy="339480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8113301" y="6431011"/>
            <a:ext cx="4079552" cy="42006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600" dirty="0"/>
              <a:t>@TCS   @</a:t>
            </a:r>
            <a:r>
              <a:rPr lang="en-US" sz="1600" dirty="0" err="1"/>
              <a:t>BurstIQ</a:t>
            </a:r>
            <a:r>
              <a:rPr lang="en-US" sz="1600" dirty="0"/>
              <a:t>   #</a:t>
            </a:r>
            <a:r>
              <a:rPr lang="en-US" sz="1600" dirty="0" err="1"/>
              <a:t>DCblockchain</a:t>
            </a:r>
            <a:endParaRPr lang="en-US" sz="1600" dirty="0"/>
          </a:p>
        </p:txBody>
      </p:sp>
      <p:pic>
        <p:nvPicPr>
          <p:cNvPr id="17" name="Graphic 16" descr="Employee Bad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483530" y="1167127"/>
            <a:ext cx="2393323" cy="2393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1080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/>
          <p:cNvSpPr/>
          <p:nvPr/>
        </p:nvSpPr>
        <p:spPr>
          <a:xfrm>
            <a:off x="912240" y="0"/>
            <a:ext cx="11280240" cy="68508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CustomShape 1"/>
          <p:cNvSpPr/>
          <p:nvPr/>
        </p:nvSpPr>
        <p:spPr>
          <a:xfrm>
            <a:off x="-6439" y="2425680"/>
            <a:ext cx="914400" cy="976320"/>
          </a:xfrm>
          <a:prstGeom prst="rect">
            <a:avLst/>
          </a:prstGeom>
          <a:solidFill>
            <a:srgbClr val="0F6FC6"/>
          </a:solidFill>
          <a:ln w="14040">
            <a:noFill/>
          </a:ln>
        </p:spPr>
      </p:sp>
      <p:sp>
        <p:nvSpPr>
          <p:cNvPr id="188" name="CustomShape 14"/>
          <p:cNvSpPr/>
          <p:nvPr/>
        </p:nvSpPr>
        <p:spPr>
          <a:xfrm>
            <a:off x="8113320" y="6431040"/>
            <a:ext cx="4079160" cy="419760"/>
          </a:xfrm>
          <a:prstGeom prst="rect">
            <a:avLst/>
          </a:prstGeom>
          <a:solidFill>
            <a:schemeClr val="accent6">
              <a:lumMod val="75000"/>
            </a:schemeClr>
          </a:solidFill>
          <a:ln w="14040">
            <a:noFill/>
          </a:ln>
        </p:spPr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r>
              <a:rPr lang="en-US" sz="1600" dirty="0">
                <a:solidFill>
                  <a:srgbClr val="FFFFFF"/>
                </a:solidFill>
                <a:latin typeface="Century Schoolbook"/>
              </a:rPr>
              <a:t>@TCS   @</a:t>
            </a:r>
            <a:r>
              <a:rPr lang="en-US" sz="1600" dirty="0" err="1">
                <a:solidFill>
                  <a:srgbClr val="FFFFFF"/>
                </a:solidFill>
                <a:latin typeface="Century Schoolbook"/>
              </a:rPr>
              <a:t>BurstIQ</a:t>
            </a:r>
            <a:r>
              <a:rPr lang="en-US" sz="1600" dirty="0">
                <a:solidFill>
                  <a:srgbClr val="FFFFFF"/>
                </a:solidFill>
                <a:latin typeface="Century Schoolbook"/>
              </a:rPr>
              <a:t>   #</a:t>
            </a:r>
            <a:r>
              <a:rPr lang="en-US" sz="1600" dirty="0" err="1">
                <a:solidFill>
                  <a:srgbClr val="FFFFFF"/>
                </a:solidFill>
                <a:latin typeface="Century Schoolbook"/>
              </a:rPr>
              <a:t>DCblockchain</a:t>
            </a:r>
            <a:endParaRPr dirty="0"/>
          </a:p>
        </p:txBody>
      </p:sp>
      <p:pic>
        <p:nvPicPr>
          <p:cNvPr id="191" name="Picture 190"/>
          <p:cNvPicPr/>
          <p:nvPr/>
        </p:nvPicPr>
        <p:blipFill>
          <a:blip r:embed="rId2"/>
          <a:stretch>
            <a:fillRect/>
          </a:stretch>
        </p:blipFill>
        <p:spPr>
          <a:xfrm>
            <a:off x="1042416" y="566928"/>
            <a:ext cx="10972800" cy="5852160"/>
          </a:xfrm>
          <a:prstGeom prst="rect">
            <a:avLst/>
          </a:prstGeom>
          <a:ln>
            <a:noFill/>
          </a:ln>
        </p:spPr>
      </p:pic>
      <p:pic>
        <p:nvPicPr>
          <p:cNvPr id="192" name="Picture 10"/>
          <p:cNvPicPr/>
          <p:nvPr/>
        </p:nvPicPr>
        <p:blipFill>
          <a:blip r:embed="rId3"/>
          <a:stretch>
            <a:fillRect/>
          </a:stretch>
        </p:blipFill>
        <p:spPr>
          <a:xfrm>
            <a:off x="5270137" y="4796260"/>
            <a:ext cx="230400" cy="218520"/>
          </a:xfrm>
          <a:prstGeom prst="rect">
            <a:avLst/>
          </a:prstGeom>
          <a:ln>
            <a:noFill/>
          </a:ln>
        </p:spPr>
      </p:pic>
      <p:pic>
        <p:nvPicPr>
          <p:cNvPr id="193" name="Picture 11"/>
          <p:cNvPicPr/>
          <p:nvPr/>
        </p:nvPicPr>
        <p:blipFill>
          <a:blip r:embed="rId4"/>
          <a:stretch>
            <a:fillRect/>
          </a:stretch>
        </p:blipFill>
        <p:spPr>
          <a:xfrm>
            <a:off x="7284565" y="4767149"/>
            <a:ext cx="300600" cy="237960"/>
          </a:xfrm>
          <a:prstGeom prst="rect">
            <a:avLst/>
          </a:prstGeom>
          <a:ln>
            <a:noFill/>
          </a:ln>
        </p:spPr>
      </p:pic>
      <p:sp>
        <p:nvSpPr>
          <p:cNvPr id="34" name="Oval 33"/>
          <p:cNvSpPr/>
          <p:nvPr/>
        </p:nvSpPr>
        <p:spPr>
          <a:xfrm>
            <a:off x="1061751" y="45370"/>
            <a:ext cx="483714" cy="483714"/>
          </a:xfrm>
          <a:prstGeom prst="ellipse">
            <a:avLst/>
          </a:prstGeom>
          <a:solidFill>
            <a:srgbClr val="FF4445"/>
          </a:solidFill>
          <a:ln>
            <a:solidFill>
              <a:srgbClr val="FF44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2800" b="1" dirty="0"/>
              <a:t>6</a:t>
            </a:r>
          </a:p>
        </p:txBody>
      </p:sp>
      <p:sp>
        <p:nvSpPr>
          <p:cNvPr id="35" name="Rectangle 34"/>
          <p:cNvSpPr/>
          <p:nvPr/>
        </p:nvSpPr>
        <p:spPr>
          <a:xfrm>
            <a:off x="1595256" y="82693"/>
            <a:ext cx="79319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Physician profile is update + Physician is notified of </a:t>
            </a:r>
            <a:r>
              <a:rPr lang="en-US" b="1" u="sng" dirty="0">
                <a:solidFill>
                  <a:schemeClr val="bg1"/>
                </a:solidFill>
              </a:rPr>
              <a:t>attestations</a:t>
            </a:r>
          </a:p>
        </p:txBody>
      </p:sp>
      <p:sp>
        <p:nvSpPr>
          <p:cNvPr id="36" name="Double Bracket 35"/>
          <p:cNvSpPr/>
          <p:nvPr/>
        </p:nvSpPr>
        <p:spPr>
          <a:xfrm>
            <a:off x="3540646" y="4637697"/>
            <a:ext cx="4347664" cy="489997"/>
          </a:xfrm>
          <a:prstGeom prst="bracketPair">
            <a:avLst>
              <a:gd name="adj" fmla="val 10514"/>
            </a:avLst>
          </a:prstGeom>
          <a:noFill/>
          <a:ln w="38100">
            <a:solidFill>
              <a:srgbClr val="FF44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5138670" y="4703254"/>
            <a:ext cx="477992" cy="424440"/>
          </a:xfrm>
          <a:prstGeom prst="ellipse">
            <a:avLst/>
          </a:prstGeom>
          <a:noFill/>
          <a:ln w="38100">
            <a:solidFill>
              <a:srgbClr val="FF44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8" name="Oval 37"/>
          <p:cNvSpPr/>
          <p:nvPr/>
        </p:nvSpPr>
        <p:spPr>
          <a:xfrm>
            <a:off x="7195869" y="4703254"/>
            <a:ext cx="477992" cy="424440"/>
          </a:xfrm>
          <a:prstGeom prst="ellipse">
            <a:avLst/>
          </a:prstGeom>
          <a:noFill/>
          <a:ln w="38100">
            <a:solidFill>
              <a:srgbClr val="FF44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-19317" y="2425621"/>
            <a:ext cx="914400" cy="97674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175882" y="1521400"/>
            <a:ext cx="521994" cy="526308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175882" y="494454"/>
            <a:ext cx="521994" cy="526308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175882" y="4602238"/>
            <a:ext cx="521994" cy="526308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175882" y="3575292"/>
            <a:ext cx="521994" cy="526308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175882" y="5629182"/>
            <a:ext cx="521994" cy="526308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213902" y="1036322"/>
            <a:ext cx="44595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>
                <a:solidFill>
                  <a:schemeClr val="accent1">
                    <a:lumMod val="75000"/>
                  </a:schemeClr>
                </a:solidFill>
              </a:rPr>
              <a:t>idea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90470" y="2047583"/>
            <a:ext cx="69281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>
                <a:solidFill>
                  <a:schemeClr val="accent1">
                    <a:lumMod val="75000"/>
                  </a:schemeClr>
                </a:solidFill>
              </a:rPr>
              <a:t>problem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-20938" y="4105531"/>
            <a:ext cx="91563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>
                <a:solidFill>
                  <a:schemeClr val="accent1">
                    <a:lumMod val="75000"/>
                  </a:schemeClr>
                </a:solidFill>
              </a:rPr>
              <a:t>opportunity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180238" y="5142092"/>
            <a:ext cx="51328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105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team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109708" y="6170169"/>
            <a:ext cx="65434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>
                <a:solidFill>
                  <a:schemeClr val="accent1">
                    <a:lumMod val="75000"/>
                  </a:schemeClr>
                </a:solidFill>
              </a:rPr>
              <a:t>next up</a:t>
            </a:r>
          </a:p>
        </p:txBody>
      </p:sp>
      <p:pic>
        <p:nvPicPr>
          <p:cNvPr id="51" name="Picture 50"/>
          <p:cNvPicPr>
            <a:picLocks noChangeAspect="1"/>
          </p:cNvPicPr>
          <p:nvPr/>
        </p:nvPicPr>
        <p:blipFill rotWithShape="1">
          <a:blip r:embed="rId5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64" t="24850" r="27333" b="23645"/>
          <a:stretch/>
        </p:blipFill>
        <p:spPr>
          <a:xfrm flipH="1">
            <a:off x="284460" y="567867"/>
            <a:ext cx="327332" cy="359448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6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649" y="3631938"/>
            <a:ext cx="397890" cy="421628"/>
          </a:xfrm>
          <a:prstGeom prst="rect">
            <a:avLst/>
          </a:prstGeom>
        </p:spPr>
      </p:pic>
      <p:grpSp>
        <p:nvGrpSpPr>
          <p:cNvPr id="53" name="Group 52"/>
          <p:cNvGrpSpPr/>
          <p:nvPr/>
        </p:nvGrpSpPr>
        <p:grpSpPr>
          <a:xfrm>
            <a:off x="250879" y="4723304"/>
            <a:ext cx="395736" cy="336940"/>
            <a:chOff x="1650226" y="5059817"/>
            <a:chExt cx="668718" cy="569365"/>
          </a:xfrm>
        </p:grpSpPr>
        <p:pic>
          <p:nvPicPr>
            <p:cNvPr id="54" name="Picture 53"/>
            <p:cNvPicPr>
              <a:picLocks noChangeAspect="1"/>
            </p:cNvPicPr>
            <p:nvPr/>
          </p:nvPicPr>
          <p:blipFill>
            <a:blip r:embed="rId7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71680" y="5178766"/>
              <a:ext cx="225810" cy="450416"/>
            </a:xfrm>
            <a:prstGeom prst="rect">
              <a:avLst/>
            </a:prstGeom>
          </p:spPr>
        </p:pic>
        <p:pic>
          <p:nvPicPr>
            <p:cNvPr id="55" name="Picture 54"/>
            <p:cNvPicPr>
              <a:picLocks noChangeAspect="1"/>
            </p:cNvPicPr>
            <p:nvPr/>
          </p:nvPicPr>
          <p:blipFill>
            <a:blip r:embed="rId7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50226" y="5059817"/>
              <a:ext cx="225810" cy="450416"/>
            </a:xfrm>
            <a:prstGeom prst="rect">
              <a:avLst/>
            </a:prstGeom>
          </p:spPr>
        </p:pic>
        <p:pic>
          <p:nvPicPr>
            <p:cNvPr id="56" name="Picture 55"/>
            <p:cNvPicPr>
              <a:picLocks noChangeAspect="1"/>
            </p:cNvPicPr>
            <p:nvPr/>
          </p:nvPicPr>
          <p:blipFill>
            <a:blip r:embed="rId7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93134" y="5059817"/>
              <a:ext cx="225810" cy="450416"/>
            </a:xfrm>
            <a:prstGeom prst="rect">
              <a:avLst/>
            </a:prstGeom>
          </p:spPr>
        </p:pic>
      </p:grpSp>
      <p:pic>
        <p:nvPicPr>
          <p:cNvPr id="57" name="Picture 56"/>
          <p:cNvPicPr>
            <a:picLocks noChangeAspect="1"/>
          </p:cNvPicPr>
          <p:nvPr/>
        </p:nvPicPr>
        <p:blipFill>
          <a:blip r:embed="rId8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154" y="5742959"/>
            <a:ext cx="336686" cy="325570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9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137" y="1606828"/>
            <a:ext cx="339480" cy="339480"/>
          </a:xfrm>
          <a:prstGeom prst="rect">
            <a:avLst/>
          </a:prstGeom>
        </p:spPr>
      </p:pic>
      <p:sp>
        <p:nvSpPr>
          <p:cNvPr id="59" name="Oval 58"/>
          <p:cNvSpPr/>
          <p:nvPr/>
        </p:nvSpPr>
        <p:spPr>
          <a:xfrm>
            <a:off x="175882" y="2548346"/>
            <a:ext cx="521994" cy="526308"/>
          </a:xfrm>
          <a:prstGeom prst="ellipse">
            <a:avLst/>
          </a:prstGeom>
          <a:solidFill>
            <a:schemeClr val="accent3"/>
          </a:solidFill>
          <a:ln w="952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45586" y="3081427"/>
            <a:ext cx="7825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11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b="1" dirty="0"/>
              <a:t>solution</a:t>
            </a:r>
          </a:p>
        </p:txBody>
      </p:sp>
      <p:pic>
        <p:nvPicPr>
          <p:cNvPr id="61" name="Picture 60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248" y="2624796"/>
            <a:ext cx="392854" cy="350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2669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2016087"/>
              </p:ext>
            </p:extLst>
          </p:nvPr>
        </p:nvGraphicFramePr>
        <p:xfrm>
          <a:off x="1042407" y="431672"/>
          <a:ext cx="11064924" cy="56197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19526">
                  <a:extLst>
                    <a:ext uri="{9D8B030D-6E8A-4147-A177-3AD203B41FA5}">
                      <a16:colId xmlns:a16="http://schemas.microsoft.com/office/drawing/2014/main" val="915198706"/>
                    </a:ext>
                  </a:extLst>
                </a:gridCol>
                <a:gridCol w="1274233">
                  <a:extLst>
                    <a:ext uri="{9D8B030D-6E8A-4147-A177-3AD203B41FA5}">
                      <a16:colId xmlns:a16="http://schemas.microsoft.com/office/drawing/2014/main" val="2299129926"/>
                    </a:ext>
                  </a:extLst>
                </a:gridCol>
                <a:gridCol w="1274233">
                  <a:extLst>
                    <a:ext uri="{9D8B030D-6E8A-4147-A177-3AD203B41FA5}">
                      <a16:colId xmlns:a16="http://schemas.microsoft.com/office/drawing/2014/main" val="1330550221"/>
                    </a:ext>
                  </a:extLst>
                </a:gridCol>
                <a:gridCol w="1274233">
                  <a:extLst>
                    <a:ext uri="{9D8B030D-6E8A-4147-A177-3AD203B41FA5}">
                      <a16:colId xmlns:a16="http://schemas.microsoft.com/office/drawing/2014/main" val="1951336923"/>
                    </a:ext>
                  </a:extLst>
                </a:gridCol>
                <a:gridCol w="1274233">
                  <a:extLst>
                    <a:ext uri="{9D8B030D-6E8A-4147-A177-3AD203B41FA5}">
                      <a16:colId xmlns:a16="http://schemas.microsoft.com/office/drawing/2014/main" val="3632844602"/>
                    </a:ext>
                  </a:extLst>
                </a:gridCol>
                <a:gridCol w="1274233">
                  <a:extLst>
                    <a:ext uri="{9D8B030D-6E8A-4147-A177-3AD203B41FA5}">
                      <a16:colId xmlns:a16="http://schemas.microsoft.com/office/drawing/2014/main" val="2446330538"/>
                    </a:ext>
                  </a:extLst>
                </a:gridCol>
                <a:gridCol w="1274233">
                  <a:extLst>
                    <a:ext uri="{9D8B030D-6E8A-4147-A177-3AD203B41FA5}">
                      <a16:colId xmlns:a16="http://schemas.microsoft.com/office/drawing/2014/main" val="1729054732"/>
                    </a:ext>
                  </a:extLst>
                </a:gridCol>
              </a:tblGrid>
              <a:tr h="146935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accent4"/>
                          </a:solidFill>
                        </a:rPr>
                        <a:t>[patient]</a:t>
                      </a:r>
                    </a:p>
                  </a:txBody>
                  <a:tcPr marL="45720" marR="4572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accent4"/>
                          </a:solidFill>
                        </a:rPr>
                        <a:t>[physician]</a:t>
                      </a:r>
                    </a:p>
                  </a:txBody>
                  <a:tcPr marL="45720" marR="4572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accent4"/>
                          </a:solidFill>
                        </a:rPr>
                        <a:t>[practices]</a:t>
                      </a:r>
                    </a:p>
                  </a:txBody>
                  <a:tcPr marL="45720" marR="4572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accent4"/>
                          </a:solidFill>
                        </a:rPr>
                        <a:t>[payer]</a:t>
                      </a:r>
                    </a:p>
                  </a:txBody>
                  <a:tcPr marL="45720" marR="4572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accent4"/>
                          </a:solidFill>
                        </a:rPr>
                        <a:t>[licensing]</a:t>
                      </a:r>
                    </a:p>
                  </a:txBody>
                  <a:tcPr marL="45720" marR="4572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accent4"/>
                          </a:solidFill>
                        </a:rPr>
                        <a:t>[regulatory]</a:t>
                      </a:r>
                    </a:p>
                  </a:txBody>
                  <a:tcPr marL="45720" marR="4572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9841687"/>
                  </a:ext>
                </a:extLst>
              </a:tr>
              <a:tr h="370840">
                <a:tc gridSpan="7"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2"/>
                          </a:solidFill>
                        </a:rPr>
                        <a:t>Distributed Provider Directory drives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b="1" dirty="0">
                        <a:solidFill>
                          <a:srgbClr val="FFFF99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b="1" dirty="0">
                        <a:solidFill>
                          <a:srgbClr val="FFFF99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uLnTx/>
                        <a:uFillTx/>
                        <a:latin typeface="Century Schoolbook" panose="02040604050505020304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uLnTx/>
                        <a:uFillTx/>
                        <a:latin typeface="Century Schoolbook" panose="02040604050505020304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uLnTx/>
                        <a:uFillTx/>
                        <a:latin typeface="Century Schoolbook" panose="02040604050505020304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uLnTx/>
                        <a:uFillTx/>
                        <a:latin typeface="Century Schoolbook" panose="02040604050505020304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23362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rgbClr val="FFFF99"/>
                          </a:solidFill>
                        </a:rPr>
                        <a:t>Accurate provider information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rgbClr val="FFFF99"/>
                          </a:solidFill>
                          <a:sym typeface="Wingdings" panose="05000000000000000000" pitchFamily="2" charset="2"/>
                        </a:rPr>
                        <a:t></a:t>
                      </a:r>
                      <a:endParaRPr lang="en-US" b="1" dirty="0">
                        <a:solidFill>
                          <a:srgbClr val="FFFF99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FF99"/>
                          </a:solidFill>
                          <a:sym typeface="Wingdings" panose="05000000000000000000" pitchFamily="2" charset="2"/>
                        </a:rPr>
                        <a:t></a:t>
                      </a:r>
                      <a:endParaRPr lang="en-US" b="1" dirty="0">
                        <a:solidFill>
                          <a:srgbClr val="FFFF99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uLnTx/>
                          <a:uFillTx/>
                          <a:latin typeface="Century Schoolbook" panose="02040604050505020304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uLnTx/>
                        <a:uFillTx/>
                        <a:latin typeface="Century Schoolbook" panose="02040604050505020304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uLnTx/>
                          <a:uFillTx/>
                          <a:latin typeface="Century Schoolbook" panose="02040604050505020304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uLnTx/>
                        <a:uFillTx/>
                        <a:latin typeface="Century Schoolbook" panose="02040604050505020304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uLnTx/>
                          <a:uFillTx/>
                          <a:latin typeface="Century Schoolbook" panose="02040604050505020304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uLnTx/>
                        <a:uFillTx/>
                        <a:latin typeface="Century Schoolbook" panose="02040604050505020304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uLnTx/>
                          <a:uFillTx/>
                          <a:latin typeface="Century Schoolbook" panose="02040604050505020304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uLnTx/>
                        <a:uFillTx/>
                        <a:latin typeface="Century Schoolbook" panose="02040604050505020304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01887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rgbClr val="FFFF99"/>
                          </a:solidFill>
                        </a:rPr>
                        <a:t>Faster credential verification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uLnTx/>
                        <a:uFillTx/>
                        <a:latin typeface="Century Schoolbook" panose="02040604050505020304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uLnTx/>
                          <a:uFillTx/>
                          <a:latin typeface="Century Schoolbook" panose="02040604050505020304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uLnTx/>
                        <a:uFillTx/>
                        <a:latin typeface="Century Schoolbook" panose="02040604050505020304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uLnTx/>
                          <a:uFillTx/>
                          <a:latin typeface="Century Schoolbook" panose="02040604050505020304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uLnTx/>
                        <a:uFillTx/>
                        <a:latin typeface="Century Schoolbook" panose="02040604050505020304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uLnTx/>
                          <a:uFillTx/>
                          <a:latin typeface="Century Schoolbook" panose="02040604050505020304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uLnTx/>
                        <a:uFillTx/>
                        <a:latin typeface="Century Schoolbook" panose="02040604050505020304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uLnTx/>
                          <a:uFillTx/>
                          <a:latin typeface="Century Schoolbook" panose="02040604050505020304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uLnTx/>
                        <a:uFillTx/>
                        <a:latin typeface="Century Schoolbook" panose="02040604050505020304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uLnTx/>
                          <a:uFillTx/>
                          <a:latin typeface="Century Schoolbook" panose="02040604050505020304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uLnTx/>
                        <a:uFillTx/>
                        <a:latin typeface="Century Schoolbook" panose="02040604050505020304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26151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rgbClr val="FFFF99"/>
                          </a:solidFill>
                        </a:rPr>
                        <a:t>Asynchronous + real-time updates by multiple entities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dirty="0">
                        <a:solidFill>
                          <a:srgbClr val="FFFF99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rgbClr val="FFFF99"/>
                          </a:solidFill>
                          <a:sym typeface="Wingdings" panose="05000000000000000000" pitchFamily="2" charset="2"/>
                        </a:rPr>
                        <a:t></a:t>
                      </a:r>
                      <a:endParaRPr lang="en-US" b="1" dirty="0">
                        <a:solidFill>
                          <a:srgbClr val="FFFF99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rgbClr val="FFFF99"/>
                          </a:solidFill>
                          <a:sym typeface="Wingdings" panose="05000000000000000000" pitchFamily="2" charset="2"/>
                        </a:rPr>
                        <a:t></a:t>
                      </a:r>
                      <a:endParaRPr lang="en-US" b="1" dirty="0">
                        <a:solidFill>
                          <a:srgbClr val="FFFF99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rgbClr val="FFFF99"/>
                          </a:solidFill>
                          <a:sym typeface="Wingdings" panose="05000000000000000000" pitchFamily="2" charset="2"/>
                        </a:rPr>
                        <a:t></a:t>
                      </a:r>
                      <a:endParaRPr lang="en-US" b="1" dirty="0">
                        <a:solidFill>
                          <a:srgbClr val="FFFF99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>
                        <a:solidFill>
                          <a:srgbClr val="FFFF99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solidFill>
                          <a:srgbClr val="FFFF99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83948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rgbClr val="FFFF99"/>
                          </a:solidFill>
                        </a:rPr>
                        <a:t>Patient-centered care options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rgbClr val="FFFF99"/>
                          </a:solidFill>
                          <a:sym typeface="Wingdings" panose="05000000000000000000" pitchFamily="2" charset="2"/>
                        </a:rPr>
                        <a:t></a:t>
                      </a:r>
                      <a:endParaRPr lang="en-US" b="1" dirty="0">
                        <a:solidFill>
                          <a:srgbClr val="FFFF99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rgbClr val="FFFF99"/>
                          </a:solidFill>
                          <a:sym typeface="Wingdings" panose="05000000000000000000" pitchFamily="2" charset="2"/>
                        </a:rPr>
                        <a:t></a:t>
                      </a:r>
                      <a:endParaRPr lang="en-US" b="1" dirty="0">
                        <a:solidFill>
                          <a:srgbClr val="FFFF99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rgbClr val="FFFF99"/>
                          </a:solidFill>
                          <a:sym typeface="Wingdings" panose="05000000000000000000" pitchFamily="2" charset="2"/>
                        </a:rPr>
                        <a:t></a:t>
                      </a:r>
                      <a:endParaRPr lang="en-US" b="1" dirty="0">
                        <a:solidFill>
                          <a:srgbClr val="FFFF99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rgbClr val="FFFF99"/>
                          </a:solidFill>
                          <a:sym typeface="Wingdings" panose="05000000000000000000" pitchFamily="2" charset="2"/>
                        </a:rPr>
                        <a:t></a:t>
                      </a:r>
                      <a:endParaRPr lang="en-US" b="1" dirty="0">
                        <a:solidFill>
                          <a:srgbClr val="FFFF99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solidFill>
                          <a:srgbClr val="FFFF99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solidFill>
                          <a:srgbClr val="FFFF99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39484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rgbClr val="FFFF99"/>
                          </a:solidFill>
                          <a:latin typeface="+mn-lt"/>
                          <a:ea typeface="+mn-ea"/>
                          <a:cs typeface="+mn-cs"/>
                        </a:rPr>
                        <a:t>Interoperability at scale, on steroids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uLnTx/>
                          <a:uFillTx/>
                          <a:latin typeface="Century Schoolbook" panose="02040604050505020304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uLnTx/>
                        <a:uFillTx/>
                        <a:latin typeface="Century Schoolbook" panose="02040604050505020304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uLnTx/>
                          <a:uFillTx/>
                          <a:latin typeface="Century Schoolbook" panose="02040604050505020304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uLnTx/>
                        <a:uFillTx/>
                        <a:latin typeface="Century Schoolbook" panose="02040604050505020304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uLnTx/>
                          <a:uFillTx/>
                          <a:latin typeface="Century Schoolbook" panose="02040604050505020304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uLnTx/>
                        <a:uFillTx/>
                        <a:latin typeface="Century Schoolbook" panose="02040604050505020304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uLnTx/>
                          <a:uFillTx/>
                          <a:latin typeface="Century Schoolbook" panose="02040604050505020304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uLnTx/>
                        <a:uFillTx/>
                        <a:latin typeface="Century Schoolbook" panose="02040604050505020304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uLnTx/>
                          <a:uFillTx/>
                          <a:latin typeface="Century Schoolbook" panose="02040604050505020304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uLnTx/>
                        <a:uFillTx/>
                        <a:latin typeface="Century Schoolbook" panose="02040604050505020304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uLnTx/>
                          <a:uFillTx/>
                          <a:latin typeface="Century Schoolbook" panose="02040604050505020304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uLnTx/>
                        <a:uFillTx/>
                        <a:latin typeface="Century Schoolbook" panose="02040604050505020304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4035000"/>
                  </a:ext>
                </a:extLst>
              </a:tr>
              <a:tr h="370840">
                <a:tc gridSpan="7"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600" b="1" kern="1200" dirty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…  and facilitates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0" dirty="0">
                        <a:solidFill>
                          <a:srgbClr val="FFFF99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0" dirty="0">
                        <a:solidFill>
                          <a:srgbClr val="FFFF99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0" dirty="0">
                        <a:solidFill>
                          <a:srgbClr val="FFFF99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0" dirty="0">
                        <a:solidFill>
                          <a:srgbClr val="FFFF99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rgbClr val="FFFF99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rgbClr val="FFFF99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282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FFFF99"/>
                          </a:solidFill>
                        </a:rPr>
                        <a:t>Transition to value-based payment models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rgbClr val="FFFF99"/>
                          </a:solidFill>
                          <a:sym typeface="Wingdings" panose="05000000000000000000" pitchFamily="2" charset="2"/>
                        </a:rPr>
                        <a:t></a:t>
                      </a:r>
                      <a:endParaRPr lang="en-US" b="1" dirty="0">
                        <a:solidFill>
                          <a:srgbClr val="FFFF99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rgbClr val="FFFF99"/>
                          </a:solidFill>
                          <a:sym typeface="Wingdings" panose="05000000000000000000" pitchFamily="2" charset="2"/>
                        </a:rPr>
                        <a:t></a:t>
                      </a:r>
                      <a:endParaRPr lang="en-US" b="1" dirty="0">
                        <a:solidFill>
                          <a:srgbClr val="FFFF99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rgbClr val="FFFF99"/>
                          </a:solidFill>
                          <a:sym typeface="Wingdings" panose="05000000000000000000" pitchFamily="2" charset="2"/>
                        </a:rPr>
                        <a:t></a:t>
                      </a:r>
                      <a:endParaRPr lang="en-US" b="1" dirty="0">
                        <a:solidFill>
                          <a:srgbClr val="FFFF99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rgbClr val="FFFF99"/>
                          </a:solidFill>
                          <a:sym typeface="Wingdings" panose="05000000000000000000" pitchFamily="2" charset="2"/>
                        </a:rPr>
                        <a:t></a:t>
                      </a:r>
                      <a:endParaRPr lang="en-US" b="1" dirty="0">
                        <a:solidFill>
                          <a:srgbClr val="FFFF99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solidFill>
                          <a:srgbClr val="FFFF99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rgbClr val="FFFF99"/>
                          </a:solidFill>
                          <a:sym typeface="Wingdings" panose="05000000000000000000" pitchFamily="2" charset="2"/>
                        </a:rPr>
                        <a:t></a:t>
                      </a:r>
                      <a:endParaRPr lang="en-US" b="1" dirty="0">
                        <a:solidFill>
                          <a:srgbClr val="FFFF99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95722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FFFF99"/>
                          </a:solidFill>
                        </a:rPr>
                        <a:t>Improved care coordination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rgbClr val="FFFF99"/>
                          </a:solidFill>
                          <a:sym typeface="Wingdings" panose="05000000000000000000" pitchFamily="2" charset="2"/>
                        </a:rPr>
                        <a:t></a:t>
                      </a:r>
                      <a:endParaRPr lang="en-US" b="1" dirty="0">
                        <a:solidFill>
                          <a:srgbClr val="FFFF99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uLnTx/>
                          <a:uFillTx/>
                          <a:latin typeface="Century Schoolbook" panose="02040604050505020304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uLnTx/>
                        <a:uFillTx/>
                        <a:latin typeface="Century Schoolbook" panose="02040604050505020304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uLnTx/>
                          <a:uFillTx/>
                          <a:latin typeface="Century Schoolbook" panose="02040604050505020304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uLnTx/>
                        <a:uFillTx/>
                        <a:latin typeface="Century Schoolbook" panose="02040604050505020304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uLnTx/>
                          <a:uFillTx/>
                          <a:latin typeface="Century Schoolbook" panose="02040604050505020304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uLnTx/>
                        <a:uFillTx/>
                        <a:latin typeface="Century Schoolbook" panose="02040604050505020304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solidFill>
                          <a:srgbClr val="FFFF99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rgbClr val="FFFF99"/>
                          </a:solidFill>
                          <a:sym typeface="Wingdings" panose="05000000000000000000" pitchFamily="2" charset="2"/>
                        </a:rPr>
                        <a:t></a:t>
                      </a:r>
                      <a:endParaRPr lang="en-US" b="1" dirty="0">
                        <a:solidFill>
                          <a:srgbClr val="FFFF99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152673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FFFF99"/>
                          </a:solidFill>
                        </a:rPr>
                        <a:t>Easier population health analytics + reporting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rgbClr val="FFFF99"/>
                          </a:solidFill>
                          <a:sym typeface="Wingdings" panose="05000000000000000000" pitchFamily="2" charset="2"/>
                        </a:rPr>
                        <a:t></a:t>
                      </a:r>
                      <a:endParaRPr lang="en-US" b="1" dirty="0">
                        <a:solidFill>
                          <a:srgbClr val="FFFF99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uLnTx/>
                          <a:uFillTx/>
                          <a:latin typeface="Century Schoolbook" panose="02040604050505020304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uLnTx/>
                        <a:uFillTx/>
                        <a:latin typeface="Century Schoolbook" panose="02040604050505020304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uLnTx/>
                          <a:uFillTx/>
                          <a:latin typeface="Century Schoolbook" panose="02040604050505020304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uLnTx/>
                        <a:uFillTx/>
                        <a:latin typeface="Century Schoolbook" panose="02040604050505020304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uLnTx/>
                          <a:uFillTx/>
                          <a:latin typeface="Century Schoolbook" panose="02040604050505020304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uLnTx/>
                        <a:uFillTx/>
                        <a:latin typeface="Century Schoolbook" panose="02040604050505020304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solidFill>
                          <a:srgbClr val="FFFF99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rgbClr val="FFFF99"/>
                          </a:solidFill>
                          <a:sym typeface="Wingdings" panose="05000000000000000000" pitchFamily="2" charset="2"/>
                        </a:rPr>
                        <a:t></a:t>
                      </a:r>
                      <a:endParaRPr lang="en-US" b="1" dirty="0">
                        <a:solidFill>
                          <a:srgbClr val="FFFF99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931973"/>
                  </a:ext>
                </a:extLst>
              </a:tr>
            </a:tbl>
          </a:graphicData>
        </a:graphic>
      </p:graphicFrame>
      <p:sp>
        <p:nvSpPr>
          <p:cNvPr id="148" name="Rectangle 147"/>
          <p:cNvSpPr/>
          <p:nvPr/>
        </p:nvSpPr>
        <p:spPr>
          <a:xfrm>
            <a:off x="0" y="-25421"/>
            <a:ext cx="914400" cy="6877378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175882" y="1521400"/>
            <a:ext cx="521994" cy="526308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175882" y="494454"/>
            <a:ext cx="521994" cy="526308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175882" y="2548346"/>
            <a:ext cx="521994" cy="526308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175882" y="4602238"/>
            <a:ext cx="521994" cy="526308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175882" y="5629182"/>
            <a:ext cx="521994" cy="526308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213902" y="1036322"/>
            <a:ext cx="44595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>
                <a:solidFill>
                  <a:schemeClr val="accent1">
                    <a:lumMod val="75000"/>
                  </a:schemeClr>
                </a:solidFill>
              </a:rPr>
              <a:t>idea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90470" y="2047583"/>
            <a:ext cx="69281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>
                <a:solidFill>
                  <a:schemeClr val="accent1">
                    <a:lumMod val="75000"/>
                  </a:schemeClr>
                </a:solidFill>
              </a:rPr>
              <a:t>problem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96080" y="3081427"/>
            <a:ext cx="68159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>
                <a:solidFill>
                  <a:schemeClr val="accent1">
                    <a:lumMod val="75000"/>
                  </a:schemeClr>
                </a:solidFill>
              </a:rPr>
              <a:t>solution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80238" y="5142092"/>
            <a:ext cx="51328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105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team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09708" y="6170169"/>
            <a:ext cx="65434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>
                <a:solidFill>
                  <a:schemeClr val="accent1">
                    <a:lumMod val="75000"/>
                  </a:schemeClr>
                </a:solidFill>
              </a:rPr>
              <a:t>next up</a:t>
            </a:r>
          </a:p>
        </p:txBody>
      </p:sp>
      <p:pic>
        <p:nvPicPr>
          <p:cNvPr id="128" name="Picture 127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64" t="24850" r="27333" b="23645"/>
          <a:stretch/>
        </p:blipFill>
        <p:spPr>
          <a:xfrm flipH="1">
            <a:off x="284460" y="567867"/>
            <a:ext cx="327332" cy="359448"/>
          </a:xfrm>
          <a:prstGeom prst="rect">
            <a:avLst/>
          </a:prstGeom>
        </p:spPr>
      </p:pic>
      <p:grpSp>
        <p:nvGrpSpPr>
          <p:cNvPr id="130" name="Group 129"/>
          <p:cNvGrpSpPr/>
          <p:nvPr/>
        </p:nvGrpSpPr>
        <p:grpSpPr>
          <a:xfrm>
            <a:off x="250879" y="4723304"/>
            <a:ext cx="395736" cy="336940"/>
            <a:chOff x="1650226" y="5059817"/>
            <a:chExt cx="668718" cy="569365"/>
          </a:xfrm>
        </p:grpSpPr>
        <p:pic>
          <p:nvPicPr>
            <p:cNvPr id="131" name="Picture 130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71680" y="5178766"/>
              <a:ext cx="225810" cy="450416"/>
            </a:xfrm>
            <a:prstGeom prst="rect">
              <a:avLst/>
            </a:prstGeom>
          </p:spPr>
        </p:pic>
        <p:pic>
          <p:nvPicPr>
            <p:cNvPr id="132" name="Picture 131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50226" y="5059817"/>
              <a:ext cx="225810" cy="450416"/>
            </a:xfrm>
            <a:prstGeom prst="rect">
              <a:avLst/>
            </a:prstGeom>
          </p:spPr>
        </p:pic>
        <p:pic>
          <p:nvPicPr>
            <p:cNvPr id="133" name="Picture 132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93134" y="5059817"/>
              <a:ext cx="225810" cy="450416"/>
            </a:xfrm>
            <a:prstGeom prst="rect">
              <a:avLst/>
            </a:prstGeom>
          </p:spPr>
        </p:pic>
      </p:grpSp>
      <p:pic>
        <p:nvPicPr>
          <p:cNvPr id="134" name="Picture 133"/>
          <p:cNvPicPr>
            <a:picLocks noChangeAspect="1"/>
          </p:cNvPicPr>
          <p:nvPr/>
        </p:nvPicPr>
        <p:blipFill>
          <a:blip r:embed="rId4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986" y="2601724"/>
            <a:ext cx="457450" cy="408158"/>
          </a:xfrm>
          <a:prstGeom prst="rect">
            <a:avLst/>
          </a:prstGeom>
        </p:spPr>
      </p:pic>
      <p:pic>
        <p:nvPicPr>
          <p:cNvPr id="135" name="Picture 134"/>
          <p:cNvPicPr>
            <a:picLocks noChangeAspect="1"/>
          </p:cNvPicPr>
          <p:nvPr/>
        </p:nvPicPr>
        <p:blipFill>
          <a:blip r:embed="rId5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154" y="5742959"/>
            <a:ext cx="336686" cy="325570"/>
          </a:xfrm>
          <a:prstGeom prst="rect">
            <a:avLst/>
          </a:prstGeom>
        </p:spPr>
      </p:pic>
      <p:pic>
        <p:nvPicPr>
          <p:cNvPr id="136" name="Picture 13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604" y="1606828"/>
            <a:ext cx="350766" cy="350766"/>
          </a:xfrm>
          <a:prstGeom prst="rect">
            <a:avLst/>
          </a:prstGeom>
        </p:spPr>
      </p:pic>
      <p:sp>
        <p:nvSpPr>
          <p:cNvPr id="150" name="Rectangle 149"/>
          <p:cNvSpPr/>
          <p:nvPr/>
        </p:nvSpPr>
        <p:spPr>
          <a:xfrm>
            <a:off x="-1" y="3454398"/>
            <a:ext cx="944883" cy="97674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-57120" y="4105531"/>
            <a:ext cx="107112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11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b="1" dirty="0"/>
              <a:t>opportunity</a:t>
            </a:r>
          </a:p>
        </p:txBody>
      </p:sp>
      <p:sp>
        <p:nvSpPr>
          <p:cNvPr id="23" name="Oval 22"/>
          <p:cNvSpPr/>
          <p:nvPr/>
        </p:nvSpPr>
        <p:spPr>
          <a:xfrm>
            <a:off x="175882" y="3575292"/>
            <a:ext cx="521994" cy="526308"/>
          </a:xfrm>
          <a:prstGeom prst="ellipse">
            <a:avLst/>
          </a:prstGeom>
          <a:solidFill>
            <a:schemeClr val="accent3"/>
          </a:solidFill>
          <a:ln w="952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151" name="Picture 15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270" y="3671454"/>
            <a:ext cx="336042" cy="356086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1353266" y="8746"/>
            <a:ext cx="2368069" cy="1773465"/>
            <a:chOff x="1300637" y="103456"/>
            <a:chExt cx="2368069" cy="1773465"/>
          </a:xfrm>
        </p:grpSpPr>
        <p:sp>
          <p:nvSpPr>
            <p:cNvPr id="6" name="Oval 5"/>
            <p:cNvSpPr/>
            <p:nvPr/>
          </p:nvSpPr>
          <p:spPr>
            <a:xfrm>
              <a:off x="1300637" y="103456"/>
              <a:ext cx="2330974" cy="177346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8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426" t="36366" r="15449" b="14823"/>
            <a:stretch/>
          </p:blipFill>
          <p:spPr>
            <a:xfrm>
              <a:off x="1359087" y="191276"/>
              <a:ext cx="2309619" cy="1654800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2078575" y="878244"/>
              <a:ext cx="888898" cy="387798"/>
            </a:xfrm>
            <a:prstGeom prst="rect">
              <a:avLst/>
            </a:prstGeom>
            <a:noFill/>
          </p:spPr>
          <p:txBody>
            <a:bodyPr wrap="none" lIns="9144" tIns="9144" rIns="9144" bIns="9144" rtlCol="0">
              <a:spAutoFit/>
            </a:bodyPr>
            <a:lstStyle/>
            <a:p>
              <a:r>
                <a:rPr lang="en-US" sz="2400" b="1" dirty="0">
                  <a:solidFill>
                    <a:schemeClr val="accent5">
                      <a:lumMod val="75000"/>
                    </a:schemeClr>
                  </a:solidFill>
                </a:rPr>
                <a:t>$1-2B</a:t>
              </a:r>
            </a:p>
          </p:txBody>
        </p:sp>
      </p:grpSp>
      <p:sp>
        <p:nvSpPr>
          <p:cNvPr id="80" name="Rectangle 79"/>
          <p:cNvSpPr/>
          <p:nvPr/>
        </p:nvSpPr>
        <p:spPr>
          <a:xfrm>
            <a:off x="8113301" y="6431011"/>
            <a:ext cx="4079552" cy="42006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600" dirty="0"/>
              <a:t>@TCS   @</a:t>
            </a:r>
            <a:r>
              <a:rPr lang="en-US" sz="1600" dirty="0" err="1"/>
              <a:t>BurstIQ</a:t>
            </a:r>
            <a:r>
              <a:rPr lang="en-US" sz="1600" dirty="0"/>
              <a:t>   #</a:t>
            </a:r>
            <a:r>
              <a:rPr lang="en-US" sz="1600" dirty="0" err="1"/>
              <a:t>DCblockchain</a:t>
            </a:r>
            <a:endParaRPr lang="en-US" sz="1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48" t="16802" r="25533" b="16457"/>
          <a:stretch/>
        </p:blipFill>
        <p:spPr>
          <a:xfrm>
            <a:off x="5932082" y="526718"/>
            <a:ext cx="849718" cy="1151186"/>
          </a:xfrm>
          <a:prstGeom prst="rect">
            <a:avLst/>
          </a:prstGeom>
        </p:spPr>
      </p:pic>
      <p:pic>
        <p:nvPicPr>
          <p:cNvPr id="83" name="Picture 82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68" t="21081" r="24770" b="21235"/>
          <a:stretch/>
        </p:blipFill>
        <p:spPr>
          <a:xfrm>
            <a:off x="7312750" y="567867"/>
            <a:ext cx="697218" cy="856512"/>
          </a:xfrm>
          <a:prstGeom prst="rect">
            <a:avLst/>
          </a:prstGeom>
        </p:spPr>
      </p:pic>
      <p:pic>
        <p:nvPicPr>
          <p:cNvPr id="85" name="Picture 84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16" t="21381" r="21694" b="24643"/>
          <a:stretch/>
        </p:blipFill>
        <p:spPr>
          <a:xfrm>
            <a:off x="9727719" y="656396"/>
            <a:ext cx="921868" cy="891830"/>
          </a:xfrm>
          <a:prstGeom prst="rect">
            <a:avLst/>
          </a:prstGeom>
        </p:spPr>
      </p:pic>
      <p:pic>
        <p:nvPicPr>
          <p:cNvPr id="88" name="Picture 87"/>
          <p:cNvPicPr>
            <a:picLocks noChangeAspect="1"/>
          </p:cNvPicPr>
          <p:nvPr/>
        </p:nvPicPr>
        <p:blipFill>
          <a:blip r:embed="rId1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7352" y="567867"/>
            <a:ext cx="693648" cy="927687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413382" y="688627"/>
            <a:ext cx="910922" cy="86116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0704" y="605739"/>
            <a:ext cx="802784" cy="949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6113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angle 63"/>
          <p:cNvSpPr/>
          <p:nvPr/>
        </p:nvSpPr>
        <p:spPr>
          <a:xfrm>
            <a:off x="0" y="4468497"/>
            <a:ext cx="949036" cy="97674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1063414" y="1194630"/>
            <a:ext cx="1815252" cy="181525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3075546" y="1194630"/>
            <a:ext cx="1815252" cy="181525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5087678" y="1194630"/>
            <a:ext cx="1815252" cy="181525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7099811" y="1194630"/>
            <a:ext cx="1815252" cy="181525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9816188" y="1193719"/>
            <a:ext cx="1815252" cy="181525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>
              <a:solidFill>
                <a:schemeClr val="bg2">
                  <a:lumMod val="10000"/>
                </a:schemeClr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5565" y="1311697"/>
            <a:ext cx="1609344" cy="1609344"/>
          </a:xfrm>
          <a:prstGeom prst="ellipse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950" y="1296383"/>
            <a:ext cx="1608776" cy="1605126"/>
          </a:xfrm>
          <a:prstGeom prst="ellipse">
            <a:avLst/>
          </a:prstGeom>
        </p:spPr>
      </p:pic>
      <p:pic>
        <p:nvPicPr>
          <p:cNvPr id="18" name="Picture 17"/>
          <p:cNvPicPr>
            <a:picLocks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18" t="11654" r="32130" b="40642"/>
          <a:stretch/>
        </p:blipFill>
        <p:spPr>
          <a:xfrm>
            <a:off x="7202765" y="1292165"/>
            <a:ext cx="1609344" cy="1609344"/>
          </a:xfrm>
          <a:prstGeom prst="ellipse">
            <a:avLst/>
          </a:prstGeom>
        </p:spPr>
      </p:pic>
      <p:sp>
        <p:nvSpPr>
          <p:cNvPr id="19" name="Oval 18"/>
          <p:cNvSpPr/>
          <p:nvPr/>
        </p:nvSpPr>
        <p:spPr>
          <a:xfrm>
            <a:off x="175882" y="1521400"/>
            <a:ext cx="521994" cy="526308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175882" y="494454"/>
            <a:ext cx="521994" cy="526308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175882" y="2548346"/>
            <a:ext cx="521994" cy="526308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175882" y="4602238"/>
            <a:ext cx="521994" cy="526308"/>
          </a:xfrm>
          <a:prstGeom prst="ellipse">
            <a:avLst/>
          </a:prstGeom>
          <a:solidFill>
            <a:schemeClr val="accent3"/>
          </a:solidFill>
          <a:ln w="952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175882" y="3575292"/>
            <a:ext cx="521994" cy="526308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175882" y="5629182"/>
            <a:ext cx="521994" cy="526308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213902" y="1036322"/>
            <a:ext cx="44595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>
                <a:solidFill>
                  <a:schemeClr val="accent1">
                    <a:lumMod val="75000"/>
                  </a:schemeClr>
                </a:solidFill>
              </a:rPr>
              <a:t>idea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90470" y="2047583"/>
            <a:ext cx="69281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>
                <a:solidFill>
                  <a:schemeClr val="accent1">
                    <a:lumMod val="75000"/>
                  </a:schemeClr>
                </a:solidFill>
              </a:rPr>
              <a:t>problem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96080" y="3081427"/>
            <a:ext cx="68159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>
                <a:solidFill>
                  <a:schemeClr val="accent1">
                    <a:lumMod val="75000"/>
                  </a:schemeClr>
                </a:solidFill>
              </a:rPr>
              <a:t>solution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-20938" y="4105531"/>
            <a:ext cx="91563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>
                <a:solidFill>
                  <a:schemeClr val="accent1">
                    <a:lumMod val="75000"/>
                  </a:schemeClr>
                </a:solidFill>
              </a:rPr>
              <a:t>opportunity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62605" y="5142092"/>
            <a:ext cx="54854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team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09708" y="6170169"/>
            <a:ext cx="65434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>
                <a:solidFill>
                  <a:schemeClr val="accent1">
                    <a:lumMod val="75000"/>
                  </a:schemeClr>
                </a:solidFill>
              </a:rPr>
              <a:t>next up</a:t>
            </a: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18" t="-1223" r="-503" b="10600"/>
          <a:stretch/>
        </p:blipFill>
        <p:spPr>
          <a:xfrm>
            <a:off x="9576893" y="3915128"/>
            <a:ext cx="2538057" cy="1004487"/>
          </a:xfrm>
          <a:prstGeom prst="rect">
            <a:avLst/>
          </a:prstGeom>
        </p:spPr>
      </p:pic>
      <p:sp>
        <p:nvSpPr>
          <p:cNvPr id="40" name="Plus Sign 39"/>
          <p:cNvSpPr/>
          <p:nvPr/>
        </p:nvSpPr>
        <p:spPr>
          <a:xfrm>
            <a:off x="8814892" y="3915128"/>
            <a:ext cx="799252" cy="799252"/>
          </a:xfrm>
          <a:prstGeom prst="mathPlus">
            <a:avLst>
              <a:gd name="adj1" fmla="val 13350"/>
            </a:avLst>
          </a:prstGeom>
          <a:solidFill>
            <a:schemeClr val="tx2"/>
          </a:solidFill>
          <a:ln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7" name="Group 46"/>
          <p:cNvGrpSpPr/>
          <p:nvPr/>
        </p:nvGrpSpPr>
        <p:grpSpPr>
          <a:xfrm>
            <a:off x="2106866" y="4178282"/>
            <a:ext cx="6375242" cy="366758"/>
            <a:chOff x="2615534" y="4072462"/>
            <a:chExt cx="5563361" cy="320053"/>
          </a:xfrm>
        </p:grpSpPr>
        <p:pic>
          <p:nvPicPr>
            <p:cNvPr id="44" name="Picture 43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1830" b="-4996"/>
            <a:stretch/>
          </p:blipFill>
          <p:spPr>
            <a:xfrm>
              <a:off x="2615534" y="4072462"/>
              <a:ext cx="502638" cy="320053"/>
            </a:xfrm>
            <a:prstGeom prst="rect">
              <a:avLst/>
            </a:prstGeom>
          </p:spPr>
        </p:pic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14993" y="4116253"/>
              <a:ext cx="4863902" cy="243194"/>
            </a:xfrm>
            <a:prstGeom prst="rect">
              <a:avLst/>
            </a:prstGeom>
          </p:spPr>
        </p:pic>
      </p:grpSp>
      <p:pic>
        <p:nvPicPr>
          <p:cNvPr id="48" name="Picture 47"/>
          <p:cNvPicPr>
            <a:picLocks noChangeAspect="1"/>
          </p:cNvPicPr>
          <p:nvPr/>
        </p:nvPicPr>
        <p:blipFill rotWithShape="1">
          <a:blip r:embed="rId8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64" t="24850" r="27333" b="23645"/>
          <a:stretch/>
        </p:blipFill>
        <p:spPr>
          <a:xfrm flipH="1">
            <a:off x="284460" y="567867"/>
            <a:ext cx="327332" cy="359448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9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649" y="3631938"/>
            <a:ext cx="397890" cy="421628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10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986" y="2601724"/>
            <a:ext cx="457450" cy="408158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11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154" y="5742959"/>
            <a:ext cx="336686" cy="325570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1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137" y="1606828"/>
            <a:ext cx="339480" cy="339480"/>
          </a:xfrm>
          <a:prstGeom prst="rect">
            <a:avLst/>
          </a:prstGeom>
        </p:spPr>
      </p:pic>
      <p:grpSp>
        <p:nvGrpSpPr>
          <p:cNvPr id="58" name="Group 57"/>
          <p:cNvGrpSpPr/>
          <p:nvPr/>
        </p:nvGrpSpPr>
        <p:grpSpPr>
          <a:xfrm flipH="1">
            <a:off x="253611" y="4710147"/>
            <a:ext cx="372074" cy="335172"/>
            <a:chOff x="3663102" y="826784"/>
            <a:chExt cx="4871297" cy="4388154"/>
          </a:xfrm>
        </p:grpSpPr>
        <p:pic>
          <p:nvPicPr>
            <p:cNvPr id="59" name="Picture 58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00649" y="1632086"/>
              <a:ext cx="1796203" cy="3582852"/>
            </a:xfrm>
            <a:prstGeom prst="rect">
              <a:avLst/>
            </a:prstGeom>
          </p:spPr>
        </p:pic>
        <p:pic>
          <p:nvPicPr>
            <p:cNvPr id="60" name="Picture 59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63102" y="826784"/>
              <a:ext cx="1796203" cy="3582852"/>
            </a:xfrm>
            <a:prstGeom prst="rect">
              <a:avLst/>
            </a:prstGeom>
          </p:spPr>
        </p:pic>
        <p:pic>
          <p:nvPicPr>
            <p:cNvPr id="61" name="Picture 60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38196" y="826784"/>
              <a:ext cx="1796203" cy="3582852"/>
            </a:xfrm>
            <a:prstGeom prst="rect">
              <a:avLst/>
            </a:prstGeom>
          </p:spPr>
        </p:pic>
      </p:grpSp>
      <p:sp>
        <p:nvSpPr>
          <p:cNvPr id="65" name="TextBox 64"/>
          <p:cNvSpPr txBox="1"/>
          <p:nvPr/>
        </p:nvSpPr>
        <p:spPr>
          <a:xfrm>
            <a:off x="1197714" y="3065864"/>
            <a:ext cx="15632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solidFill>
                  <a:srgbClr val="FFFF99"/>
                </a:solidFill>
              </a:rPr>
              <a:t>Uppi</a:t>
            </a:r>
            <a:r>
              <a:rPr lang="en-US" sz="1600" b="1" dirty="0">
                <a:solidFill>
                  <a:srgbClr val="FFFF99"/>
                </a:solidFill>
              </a:rPr>
              <a:t> </a:t>
            </a:r>
          </a:p>
          <a:p>
            <a:pPr algn="ctr"/>
            <a:r>
              <a:rPr lang="en-US" sz="1600" b="1" dirty="0">
                <a:solidFill>
                  <a:srgbClr val="FFFF99"/>
                </a:solidFill>
              </a:rPr>
              <a:t>Reddy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3180999" y="3065864"/>
            <a:ext cx="15632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FFF99"/>
                </a:solidFill>
              </a:rPr>
              <a:t>Andreas Freund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5086370" y="3065864"/>
            <a:ext cx="18165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solidFill>
                  <a:srgbClr val="FFFF99"/>
                </a:solidFill>
              </a:rPr>
              <a:t>Venky</a:t>
            </a:r>
            <a:r>
              <a:rPr lang="en-US" sz="1600" b="1" dirty="0">
                <a:solidFill>
                  <a:srgbClr val="FFFF99"/>
                </a:solidFill>
              </a:rPr>
              <a:t> </a:t>
            </a:r>
            <a:r>
              <a:rPr lang="en-US" sz="1600" b="1" dirty="0" err="1">
                <a:solidFill>
                  <a:srgbClr val="FFFF99"/>
                </a:solidFill>
              </a:rPr>
              <a:t>Raghunathan</a:t>
            </a:r>
            <a:endParaRPr lang="en-US" sz="1600" b="1" dirty="0">
              <a:solidFill>
                <a:srgbClr val="FFFF99"/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7243178" y="3065864"/>
            <a:ext cx="15632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FFF99"/>
                </a:solidFill>
              </a:rPr>
              <a:t>Shane </a:t>
            </a:r>
          </a:p>
          <a:p>
            <a:pPr algn="ctr"/>
            <a:r>
              <a:rPr lang="en-US" sz="1600" b="1" dirty="0" err="1">
                <a:solidFill>
                  <a:srgbClr val="FFFF99"/>
                </a:solidFill>
              </a:rPr>
              <a:t>Giehll</a:t>
            </a:r>
            <a:endParaRPr lang="en-US" sz="1600" b="1" dirty="0">
              <a:solidFill>
                <a:srgbClr val="FFFF99"/>
              </a:solidFill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9965238" y="3065864"/>
            <a:ext cx="15632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FFF99"/>
                </a:solidFill>
              </a:rPr>
              <a:t>Lily </a:t>
            </a:r>
          </a:p>
          <a:p>
            <a:pPr algn="ctr"/>
            <a:r>
              <a:rPr lang="en-US" sz="1600" b="1" dirty="0">
                <a:solidFill>
                  <a:srgbClr val="FFFF99"/>
                </a:solidFill>
              </a:rPr>
              <a:t>Bragg</a:t>
            </a:r>
          </a:p>
        </p:txBody>
      </p:sp>
      <p:sp>
        <p:nvSpPr>
          <p:cNvPr id="71" name="Rectangle 70"/>
          <p:cNvSpPr/>
          <p:nvPr/>
        </p:nvSpPr>
        <p:spPr>
          <a:xfrm>
            <a:off x="8113301" y="6431011"/>
            <a:ext cx="4079552" cy="42006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600" dirty="0"/>
              <a:t>@TCS   @</a:t>
            </a:r>
            <a:r>
              <a:rPr lang="en-US" sz="1600" dirty="0" err="1"/>
              <a:t>BurstIQ</a:t>
            </a:r>
            <a:r>
              <a:rPr lang="en-US" sz="1600" dirty="0"/>
              <a:t>   #</a:t>
            </a:r>
            <a:r>
              <a:rPr lang="en-US" sz="1600" dirty="0" err="1"/>
              <a:t>DCblockchain</a:t>
            </a:r>
            <a:endParaRPr lang="en-US" sz="1600" dirty="0"/>
          </a:p>
        </p:txBody>
      </p:sp>
      <p:pic>
        <p:nvPicPr>
          <p:cNvPr id="75" name="Picture 74"/>
          <p:cNvPicPr preferRelativeResize="0">
            <a:picLocks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2" r="7174"/>
          <a:stretch/>
        </p:blipFill>
        <p:spPr>
          <a:xfrm>
            <a:off x="9894404" y="1282841"/>
            <a:ext cx="1658820" cy="1654552"/>
          </a:xfrm>
          <a:prstGeom prst="ellipse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9521" y="1295567"/>
            <a:ext cx="1610258" cy="1609344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7874028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/>
          <p:cNvSpPr/>
          <p:nvPr/>
        </p:nvSpPr>
        <p:spPr>
          <a:xfrm>
            <a:off x="0" y="5507588"/>
            <a:ext cx="949036" cy="97674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175882" y="1521400"/>
            <a:ext cx="521994" cy="526308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175882" y="494454"/>
            <a:ext cx="521994" cy="526308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175882" y="2548346"/>
            <a:ext cx="521994" cy="526308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175882" y="4602238"/>
            <a:ext cx="521994" cy="526308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175882" y="3575292"/>
            <a:ext cx="521994" cy="526308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175882" y="5629182"/>
            <a:ext cx="521994" cy="526308"/>
          </a:xfrm>
          <a:prstGeom prst="ellipse">
            <a:avLst/>
          </a:prstGeom>
          <a:solidFill>
            <a:schemeClr val="accent3"/>
          </a:solidFill>
          <a:ln w="952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213902" y="1036322"/>
            <a:ext cx="44595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>
                <a:solidFill>
                  <a:schemeClr val="accent1">
                    <a:lumMod val="75000"/>
                  </a:schemeClr>
                </a:solidFill>
              </a:rPr>
              <a:t>idea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90470" y="2047583"/>
            <a:ext cx="69281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>
                <a:solidFill>
                  <a:schemeClr val="accent1">
                    <a:lumMod val="75000"/>
                  </a:schemeClr>
                </a:solidFill>
              </a:rPr>
              <a:t>problem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96080" y="3081427"/>
            <a:ext cx="68159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>
                <a:solidFill>
                  <a:schemeClr val="accent1">
                    <a:lumMod val="75000"/>
                  </a:schemeClr>
                </a:solidFill>
              </a:rPr>
              <a:t>solution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-20938" y="4105531"/>
            <a:ext cx="91563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>
                <a:solidFill>
                  <a:schemeClr val="accent1">
                    <a:lumMod val="75000"/>
                  </a:schemeClr>
                </a:solidFill>
              </a:rPr>
              <a:t>opportunity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80238" y="5142092"/>
            <a:ext cx="51328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105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team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7228" y="6170169"/>
            <a:ext cx="7393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11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b="1" dirty="0"/>
              <a:t>next up</a:t>
            </a:r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64" t="24850" r="27333" b="23645"/>
          <a:stretch/>
        </p:blipFill>
        <p:spPr>
          <a:xfrm flipH="1">
            <a:off x="284460" y="567867"/>
            <a:ext cx="327332" cy="359448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649" y="3631938"/>
            <a:ext cx="397890" cy="421628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986" y="2601724"/>
            <a:ext cx="457450" cy="408158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5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137" y="1606828"/>
            <a:ext cx="339480" cy="339480"/>
          </a:xfrm>
          <a:prstGeom prst="rect">
            <a:avLst/>
          </a:prstGeom>
        </p:spPr>
      </p:pic>
      <p:grpSp>
        <p:nvGrpSpPr>
          <p:cNvPr id="37" name="Group 36"/>
          <p:cNvGrpSpPr/>
          <p:nvPr/>
        </p:nvGrpSpPr>
        <p:grpSpPr>
          <a:xfrm>
            <a:off x="250879" y="4723304"/>
            <a:ext cx="395736" cy="336940"/>
            <a:chOff x="1650226" y="5059817"/>
            <a:chExt cx="668718" cy="569365"/>
          </a:xfrm>
        </p:grpSpPr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7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71680" y="5178766"/>
              <a:ext cx="225810" cy="450416"/>
            </a:xfrm>
            <a:prstGeom prst="rect">
              <a:avLst/>
            </a:prstGeom>
          </p:spPr>
        </p:pic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7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50226" y="5059817"/>
              <a:ext cx="225810" cy="450416"/>
            </a:xfrm>
            <a:prstGeom prst="rect">
              <a:avLst/>
            </a:prstGeom>
          </p:spPr>
        </p:pic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7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93134" y="5059817"/>
              <a:ext cx="225810" cy="450416"/>
            </a:xfrm>
            <a:prstGeom prst="rect">
              <a:avLst/>
            </a:prstGeom>
          </p:spPr>
        </p:pic>
      </p:grpSp>
      <p:pic>
        <p:nvPicPr>
          <p:cNvPr id="43" name="Picture 4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137" y="5741263"/>
            <a:ext cx="337284" cy="32615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621069" y="4671912"/>
            <a:ext cx="7157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99"/>
                </a:solidFill>
              </a:rPr>
              <a:t>Provide education on use cases + advantages of blockchain</a:t>
            </a:r>
          </a:p>
        </p:txBody>
      </p:sp>
      <p:sp>
        <p:nvSpPr>
          <p:cNvPr id="3" name="Rectangle 2"/>
          <p:cNvSpPr/>
          <p:nvPr/>
        </p:nvSpPr>
        <p:spPr>
          <a:xfrm>
            <a:off x="2621069" y="1314113"/>
            <a:ext cx="715793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FF99"/>
                </a:solidFill>
              </a:rPr>
              <a:t>Include blockchain as a recommended tech in the design + implementation of distributed provider directories</a:t>
            </a:r>
          </a:p>
        </p:txBody>
      </p:sp>
      <p:sp>
        <p:nvSpPr>
          <p:cNvPr id="52" name="Rectangle 51"/>
          <p:cNvSpPr/>
          <p:nvPr/>
        </p:nvSpPr>
        <p:spPr>
          <a:xfrm>
            <a:off x="8113301" y="6431011"/>
            <a:ext cx="4079552" cy="42006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600" dirty="0"/>
              <a:t>@TCS   @</a:t>
            </a:r>
            <a:r>
              <a:rPr lang="en-US" sz="1600" dirty="0" err="1"/>
              <a:t>BurstIQ</a:t>
            </a:r>
            <a:r>
              <a:rPr lang="en-US" sz="1600" dirty="0"/>
              <a:t>   #</a:t>
            </a:r>
            <a:r>
              <a:rPr lang="en-US" sz="1600" dirty="0" err="1"/>
              <a:t>DCblockchain</a:t>
            </a:r>
            <a:endParaRPr lang="en-US" sz="160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9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589" y="981631"/>
            <a:ext cx="909678" cy="932876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9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589" y="2598118"/>
            <a:ext cx="909678" cy="932876"/>
          </a:xfrm>
          <a:prstGeom prst="rect">
            <a:avLst/>
          </a:prstGeom>
        </p:spPr>
      </p:pic>
      <p:sp>
        <p:nvSpPr>
          <p:cNvPr id="56" name="TextBox 55"/>
          <p:cNvSpPr txBox="1"/>
          <p:nvPr/>
        </p:nvSpPr>
        <p:spPr>
          <a:xfrm>
            <a:off x="2621069" y="2928961"/>
            <a:ext cx="71579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99"/>
                </a:solidFill>
              </a:rPr>
              <a:t>Encourage recipients of CMS funding to invest in  developing distributed provider directories</a:t>
            </a:r>
          </a:p>
        </p:txBody>
      </p:sp>
      <p:pic>
        <p:nvPicPr>
          <p:cNvPr id="62" name="Picture 61"/>
          <p:cNvPicPr>
            <a:picLocks noChangeAspect="1"/>
          </p:cNvPicPr>
          <p:nvPr/>
        </p:nvPicPr>
        <p:blipFill>
          <a:blip r:embed="rId9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589" y="4200728"/>
            <a:ext cx="909678" cy="932876"/>
          </a:xfrm>
          <a:prstGeom prst="rect">
            <a:avLst/>
          </a:prstGeom>
        </p:spPr>
      </p:pic>
      <p:sp>
        <p:nvSpPr>
          <p:cNvPr id="63" name="Rectangle 62"/>
          <p:cNvSpPr/>
          <p:nvPr/>
        </p:nvSpPr>
        <p:spPr>
          <a:xfrm>
            <a:off x="1689735" y="1364901"/>
            <a:ext cx="3676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64" name="Rectangle 63"/>
          <p:cNvSpPr/>
          <p:nvPr/>
        </p:nvSpPr>
        <p:spPr>
          <a:xfrm>
            <a:off x="1689735" y="2977552"/>
            <a:ext cx="3676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65" name="Rectangle 64"/>
          <p:cNvSpPr/>
          <p:nvPr/>
        </p:nvSpPr>
        <p:spPr>
          <a:xfrm>
            <a:off x="1689735" y="4570673"/>
            <a:ext cx="3676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0545106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/>
        </p:nvSpPr>
        <p:spPr>
          <a:xfrm>
            <a:off x="0" y="5511397"/>
            <a:ext cx="949036" cy="976746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167274"/>
            <a:ext cx="9418320" cy="1706975"/>
          </a:xfrm>
        </p:spPr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Trust My Identity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85490" y="1866787"/>
            <a:ext cx="9418320" cy="1691640"/>
          </a:xfrm>
        </p:spPr>
        <p:txBody>
          <a:bodyPr>
            <a:noAutofit/>
          </a:bodyPr>
          <a:lstStyle/>
          <a:p>
            <a:r>
              <a:rPr lang="en-US" sz="2000" dirty="0"/>
              <a:t>solving </a:t>
            </a:r>
            <a:r>
              <a:rPr lang="en-US" sz="2000" dirty="0">
                <a:solidFill>
                  <a:schemeClr val="accent2"/>
                </a:solidFill>
              </a:rPr>
              <a:t>Track 1 – Identity Management and APIs</a:t>
            </a:r>
          </a:p>
          <a:p>
            <a:r>
              <a:rPr lang="en-US" sz="2000" dirty="0"/>
              <a:t>while dabbling in </a:t>
            </a:r>
            <a:r>
              <a:rPr lang="en-US" sz="2000" dirty="0">
                <a:solidFill>
                  <a:schemeClr val="accent2"/>
                </a:solidFill>
              </a:rPr>
              <a:t>Track 3 – Data Aggregation and Linkage</a:t>
            </a:r>
          </a:p>
          <a:p>
            <a:r>
              <a:rPr lang="en-US" sz="2000" dirty="0"/>
              <a:t>brought to you by </a:t>
            </a:r>
            <a:r>
              <a:rPr lang="en-US" sz="2000" dirty="0">
                <a:solidFill>
                  <a:schemeClr val="accent2"/>
                </a:solidFill>
              </a:rPr>
              <a:t>Team TMI</a:t>
            </a:r>
          </a:p>
        </p:txBody>
      </p:sp>
      <p:sp>
        <p:nvSpPr>
          <p:cNvPr id="4" name="Oval 3"/>
          <p:cNvSpPr/>
          <p:nvPr/>
        </p:nvSpPr>
        <p:spPr>
          <a:xfrm>
            <a:off x="175882" y="1521400"/>
            <a:ext cx="521994" cy="526308"/>
          </a:xfrm>
          <a:prstGeom prst="ellipse">
            <a:avLst/>
          </a:prstGeom>
          <a:solidFill>
            <a:srgbClr val="258FEF"/>
          </a:solidFill>
          <a:ln w="9525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175882" y="494454"/>
            <a:ext cx="521994" cy="526308"/>
          </a:xfrm>
          <a:prstGeom prst="ellipse">
            <a:avLst/>
          </a:prstGeom>
          <a:solidFill>
            <a:srgbClr val="258FEF"/>
          </a:solidFill>
          <a:ln w="9525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175882" y="2548346"/>
            <a:ext cx="521994" cy="526308"/>
          </a:xfrm>
          <a:prstGeom prst="ellipse">
            <a:avLst/>
          </a:prstGeom>
          <a:solidFill>
            <a:srgbClr val="258FEF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175882" y="4602238"/>
            <a:ext cx="521994" cy="526308"/>
          </a:xfrm>
          <a:prstGeom prst="ellipse">
            <a:avLst/>
          </a:prstGeom>
          <a:solidFill>
            <a:srgbClr val="258FEF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175882" y="3575292"/>
            <a:ext cx="521994" cy="526308"/>
          </a:xfrm>
          <a:prstGeom prst="ellipse">
            <a:avLst/>
          </a:prstGeom>
          <a:solidFill>
            <a:srgbClr val="258FEF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13902" y="1036322"/>
            <a:ext cx="44595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105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idea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0470" y="2047583"/>
            <a:ext cx="69281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11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sz="1050" dirty="0">
                <a:solidFill>
                  <a:schemeClr val="accent1">
                    <a:lumMod val="50000"/>
                  </a:schemeClr>
                </a:solidFill>
              </a:rPr>
              <a:t>problem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6080" y="3081427"/>
            <a:ext cx="68159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>
                <a:solidFill>
                  <a:schemeClr val="accent1">
                    <a:lumMod val="50000"/>
                  </a:schemeClr>
                </a:solidFill>
              </a:rPr>
              <a:t>solution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-20938" y="4105531"/>
            <a:ext cx="91563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>
                <a:solidFill>
                  <a:schemeClr val="accent1">
                    <a:lumMod val="50000"/>
                  </a:schemeClr>
                </a:solidFill>
              </a:rPr>
              <a:t>opportunity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80238" y="5142092"/>
            <a:ext cx="51328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105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team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7228" y="6170169"/>
            <a:ext cx="7393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1100">
                <a:solidFill>
                  <a:schemeClr val="tx2"/>
                </a:solidFill>
              </a:defRPr>
            </a:lvl1pPr>
          </a:lstStyle>
          <a:p>
            <a:r>
              <a:rPr lang="en-US" b="1" dirty="0"/>
              <a:t>next up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649" y="3631938"/>
            <a:ext cx="397890" cy="421628"/>
          </a:xfrm>
          <a:prstGeom prst="rect">
            <a:avLst/>
          </a:prstGeom>
        </p:spPr>
      </p:pic>
      <p:grpSp>
        <p:nvGrpSpPr>
          <p:cNvPr id="22" name="Group 21"/>
          <p:cNvGrpSpPr/>
          <p:nvPr/>
        </p:nvGrpSpPr>
        <p:grpSpPr>
          <a:xfrm>
            <a:off x="250879" y="4723304"/>
            <a:ext cx="395736" cy="336940"/>
            <a:chOff x="1650226" y="5059817"/>
            <a:chExt cx="668718" cy="569365"/>
          </a:xfrm>
        </p:grpSpPr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71680" y="5178766"/>
              <a:ext cx="225810" cy="450416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50226" y="5059817"/>
              <a:ext cx="225810" cy="450416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93134" y="5059817"/>
              <a:ext cx="225810" cy="450416"/>
            </a:xfrm>
            <a:prstGeom prst="rect">
              <a:avLst/>
            </a:prstGeom>
          </p:spPr>
        </p:pic>
      </p:grpSp>
      <p:pic>
        <p:nvPicPr>
          <p:cNvPr id="26" name="Picture 25"/>
          <p:cNvPicPr>
            <a:picLocks noChangeAspect="1"/>
          </p:cNvPicPr>
          <p:nvPr/>
        </p:nvPicPr>
        <p:blipFill>
          <a:blip r:embed="rId4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986" y="2601724"/>
            <a:ext cx="457450" cy="408158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5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137" y="1620682"/>
            <a:ext cx="339480" cy="33948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7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37" t="22184" r="26050" b="19636"/>
          <a:stretch/>
        </p:blipFill>
        <p:spPr>
          <a:xfrm>
            <a:off x="274241" y="541600"/>
            <a:ext cx="346532" cy="429754"/>
          </a:xfrm>
          <a:prstGeom prst="rect">
            <a:avLst/>
          </a:prstGeom>
        </p:spPr>
      </p:pic>
      <p:sp>
        <p:nvSpPr>
          <p:cNvPr id="31" name="Oval 30"/>
          <p:cNvSpPr/>
          <p:nvPr/>
        </p:nvSpPr>
        <p:spPr>
          <a:xfrm>
            <a:off x="175882" y="5629182"/>
            <a:ext cx="521994" cy="526308"/>
          </a:xfrm>
          <a:prstGeom prst="ellipse">
            <a:avLst/>
          </a:prstGeom>
          <a:solidFill>
            <a:schemeClr val="accent3"/>
          </a:solidFill>
          <a:ln w="952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137" y="5741263"/>
            <a:ext cx="337284" cy="326150"/>
          </a:xfrm>
          <a:prstGeom prst="rect">
            <a:avLst/>
          </a:prstGeom>
        </p:spPr>
      </p:pic>
      <p:sp>
        <p:nvSpPr>
          <p:cNvPr id="34" name="Rectangle 33"/>
          <p:cNvSpPr/>
          <p:nvPr/>
        </p:nvSpPr>
        <p:spPr>
          <a:xfrm>
            <a:off x="8113301" y="6431011"/>
            <a:ext cx="4079552" cy="42006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600" dirty="0"/>
              <a:t>@TCS   @</a:t>
            </a:r>
            <a:r>
              <a:rPr lang="en-US" sz="1600" dirty="0" err="1"/>
              <a:t>BurstIQ</a:t>
            </a:r>
            <a:r>
              <a:rPr lang="en-US" sz="1600" dirty="0"/>
              <a:t>   #</a:t>
            </a:r>
            <a:r>
              <a:rPr lang="en-US" sz="1600" dirty="0" err="1"/>
              <a:t>DCblockchain</a:t>
            </a:r>
            <a:endParaRPr lang="en-US" sz="1600" dirty="0"/>
          </a:p>
        </p:txBody>
      </p:sp>
      <p:sp>
        <p:nvSpPr>
          <p:cNvPr id="35" name="Oval 34"/>
          <p:cNvSpPr/>
          <p:nvPr/>
        </p:nvSpPr>
        <p:spPr>
          <a:xfrm>
            <a:off x="1452034" y="3631938"/>
            <a:ext cx="1815252" cy="181525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6" name="Oval 35"/>
          <p:cNvSpPr/>
          <p:nvPr/>
        </p:nvSpPr>
        <p:spPr>
          <a:xfrm>
            <a:off x="3464166" y="3631938"/>
            <a:ext cx="1815252" cy="181525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7" name="Oval 36"/>
          <p:cNvSpPr/>
          <p:nvPr/>
        </p:nvSpPr>
        <p:spPr>
          <a:xfrm>
            <a:off x="5476298" y="3631938"/>
            <a:ext cx="1815252" cy="181525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8" name="Oval 37"/>
          <p:cNvSpPr/>
          <p:nvPr/>
        </p:nvSpPr>
        <p:spPr>
          <a:xfrm>
            <a:off x="7488431" y="3631938"/>
            <a:ext cx="1815252" cy="181525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9" name="Oval 38"/>
          <p:cNvSpPr/>
          <p:nvPr/>
        </p:nvSpPr>
        <p:spPr>
          <a:xfrm>
            <a:off x="9587588" y="3631027"/>
            <a:ext cx="1815252" cy="181525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>
              <a:solidFill>
                <a:schemeClr val="bg2">
                  <a:lumMod val="10000"/>
                </a:schemeClr>
              </a:solidFill>
            </a:endParaRPr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185" y="3749005"/>
            <a:ext cx="1609344" cy="1609344"/>
          </a:xfrm>
          <a:prstGeom prst="ellipse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570" y="3733691"/>
            <a:ext cx="1608776" cy="1605126"/>
          </a:xfrm>
          <a:prstGeom prst="ellipse">
            <a:avLst/>
          </a:prstGeom>
        </p:spPr>
      </p:pic>
      <p:pic>
        <p:nvPicPr>
          <p:cNvPr id="43" name="Picture 42"/>
          <p:cNvPicPr>
            <a:picLocks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18" t="11654" r="32130" b="40642"/>
          <a:stretch/>
        </p:blipFill>
        <p:spPr>
          <a:xfrm>
            <a:off x="7591385" y="3729473"/>
            <a:ext cx="1609344" cy="1609344"/>
          </a:xfrm>
          <a:prstGeom prst="ellipse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1586334" y="5503172"/>
            <a:ext cx="15632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solidFill>
                  <a:srgbClr val="FFFF99"/>
                </a:solidFill>
              </a:rPr>
              <a:t>Uppi</a:t>
            </a:r>
            <a:r>
              <a:rPr lang="en-US" sz="1600" b="1" dirty="0">
                <a:solidFill>
                  <a:srgbClr val="FFFF99"/>
                </a:solidFill>
              </a:rPr>
              <a:t> </a:t>
            </a:r>
          </a:p>
          <a:p>
            <a:pPr algn="ctr"/>
            <a:r>
              <a:rPr lang="en-US" sz="1600" b="1" dirty="0">
                <a:solidFill>
                  <a:srgbClr val="FFFF99"/>
                </a:solidFill>
              </a:rPr>
              <a:t>Reddy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3569619" y="5503172"/>
            <a:ext cx="15632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FFF99"/>
                </a:solidFill>
              </a:rPr>
              <a:t>Andreas Freund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5474990" y="5503172"/>
            <a:ext cx="18165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solidFill>
                  <a:srgbClr val="FFFF99"/>
                </a:solidFill>
              </a:rPr>
              <a:t>Venky</a:t>
            </a:r>
            <a:r>
              <a:rPr lang="en-US" sz="1600" b="1" dirty="0">
                <a:solidFill>
                  <a:srgbClr val="FFFF99"/>
                </a:solidFill>
              </a:rPr>
              <a:t> </a:t>
            </a:r>
            <a:r>
              <a:rPr lang="en-US" sz="1600" b="1" dirty="0" err="1">
                <a:solidFill>
                  <a:srgbClr val="FFFF99"/>
                </a:solidFill>
              </a:rPr>
              <a:t>Raghunathan</a:t>
            </a:r>
            <a:endParaRPr lang="en-US" sz="1600" b="1" dirty="0">
              <a:solidFill>
                <a:srgbClr val="FFFF99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7631798" y="5503172"/>
            <a:ext cx="15632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FFF99"/>
                </a:solidFill>
              </a:rPr>
              <a:t>Shane </a:t>
            </a:r>
          </a:p>
          <a:p>
            <a:pPr algn="ctr"/>
            <a:r>
              <a:rPr lang="en-US" sz="1600" b="1" dirty="0" err="1">
                <a:solidFill>
                  <a:srgbClr val="FFFF99"/>
                </a:solidFill>
              </a:rPr>
              <a:t>Giehll</a:t>
            </a:r>
            <a:endParaRPr lang="en-US" sz="1600" b="1" dirty="0">
              <a:solidFill>
                <a:srgbClr val="FFFF99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9736638" y="5503172"/>
            <a:ext cx="15632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FFF99"/>
                </a:solidFill>
              </a:rPr>
              <a:t>Lily </a:t>
            </a:r>
          </a:p>
          <a:p>
            <a:pPr algn="ctr"/>
            <a:r>
              <a:rPr lang="en-US" sz="1600" b="1" dirty="0">
                <a:solidFill>
                  <a:srgbClr val="FFFF99"/>
                </a:solidFill>
              </a:rPr>
              <a:t>Bragg</a:t>
            </a:r>
          </a:p>
        </p:txBody>
      </p:sp>
      <p:pic>
        <p:nvPicPr>
          <p:cNvPr id="49" name="Picture 48"/>
          <p:cNvPicPr preferRelativeResize="0">
            <a:picLocks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2" r="7174"/>
          <a:stretch/>
        </p:blipFill>
        <p:spPr>
          <a:xfrm>
            <a:off x="9665804" y="3729473"/>
            <a:ext cx="1658820" cy="1654552"/>
          </a:xfrm>
          <a:prstGeom prst="ellipse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8141" y="3729473"/>
            <a:ext cx="1610258" cy="1609344"/>
          </a:xfrm>
          <a:prstGeom prst="ellipse">
            <a:avLst/>
          </a:prstGeom>
        </p:spPr>
      </p:pic>
      <p:pic>
        <p:nvPicPr>
          <p:cNvPr id="50" name="Graphic 49" descr="Employee Bad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284830" y="134929"/>
            <a:ext cx="2020386" cy="2020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869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Rectangle 78"/>
          <p:cNvSpPr/>
          <p:nvPr/>
        </p:nvSpPr>
        <p:spPr>
          <a:xfrm>
            <a:off x="0" y="1392383"/>
            <a:ext cx="949036" cy="97674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5173132" y="5347776"/>
            <a:ext cx="1955801" cy="758932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limited sharing</a:t>
            </a:r>
          </a:p>
        </p:txBody>
      </p:sp>
      <p:sp>
        <p:nvSpPr>
          <p:cNvPr id="27" name="Rectangle 26"/>
          <p:cNvSpPr/>
          <p:nvPr/>
        </p:nvSpPr>
        <p:spPr>
          <a:xfrm>
            <a:off x="1457291" y="1290238"/>
            <a:ext cx="1828800" cy="758932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inaccurate </a:t>
            </a:r>
          </a:p>
          <a:p>
            <a:pPr algn="ctr"/>
            <a:r>
              <a:rPr lang="en-US" b="1" dirty="0">
                <a:solidFill>
                  <a:schemeClr val="bg1"/>
                </a:solidFill>
              </a:rPr>
              <a:t>information</a:t>
            </a:r>
          </a:p>
        </p:txBody>
      </p:sp>
      <p:sp>
        <p:nvSpPr>
          <p:cNvPr id="28" name="Rectangle 27"/>
          <p:cNvSpPr/>
          <p:nvPr/>
        </p:nvSpPr>
        <p:spPr>
          <a:xfrm>
            <a:off x="9106981" y="1290238"/>
            <a:ext cx="1828800" cy="758932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cumbersome processes</a:t>
            </a:r>
          </a:p>
        </p:txBody>
      </p:sp>
      <p:sp>
        <p:nvSpPr>
          <p:cNvPr id="32" name="Oval 31"/>
          <p:cNvSpPr/>
          <p:nvPr/>
        </p:nvSpPr>
        <p:spPr>
          <a:xfrm>
            <a:off x="175882" y="1521400"/>
            <a:ext cx="521994" cy="526308"/>
          </a:xfrm>
          <a:prstGeom prst="ellipse">
            <a:avLst/>
          </a:prstGeom>
          <a:solidFill>
            <a:schemeClr val="accent3"/>
          </a:solidFill>
          <a:ln w="952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175882" y="494454"/>
            <a:ext cx="521994" cy="526308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175882" y="2548346"/>
            <a:ext cx="521994" cy="526308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175882" y="4602238"/>
            <a:ext cx="521994" cy="526308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175882" y="3575292"/>
            <a:ext cx="521994" cy="526308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175882" y="5629182"/>
            <a:ext cx="521994" cy="526308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/>
          <p:cNvSpPr txBox="1"/>
          <p:nvPr/>
        </p:nvSpPr>
        <p:spPr>
          <a:xfrm>
            <a:off x="213902" y="1036322"/>
            <a:ext cx="44595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>
                <a:solidFill>
                  <a:schemeClr val="accent1">
                    <a:lumMod val="75000"/>
                  </a:schemeClr>
                </a:solidFill>
              </a:rPr>
              <a:t>idea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37571" y="2047583"/>
            <a:ext cx="79861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11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b="1" dirty="0"/>
              <a:t>problem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96080" y="3081427"/>
            <a:ext cx="68159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>
                <a:solidFill>
                  <a:schemeClr val="accent1">
                    <a:lumMod val="75000"/>
                  </a:schemeClr>
                </a:solidFill>
              </a:rPr>
              <a:t>solution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-20938" y="4105531"/>
            <a:ext cx="91563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>
                <a:solidFill>
                  <a:schemeClr val="accent1">
                    <a:lumMod val="75000"/>
                  </a:schemeClr>
                </a:solidFill>
              </a:rPr>
              <a:t>opportunity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180238" y="5142092"/>
            <a:ext cx="51328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105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team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109708" y="6170169"/>
            <a:ext cx="65434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>
                <a:solidFill>
                  <a:schemeClr val="accent1">
                    <a:lumMod val="75000"/>
                  </a:schemeClr>
                </a:solidFill>
              </a:rPr>
              <a:t>next up</a:t>
            </a:r>
          </a:p>
        </p:txBody>
      </p:sp>
      <p:pic>
        <p:nvPicPr>
          <p:cNvPr id="60" name="Picture 59"/>
          <p:cNvPicPr>
            <a:picLocks noChangeAspect="1"/>
          </p:cNvPicPr>
          <p:nvPr/>
        </p:nvPicPr>
        <p:blipFill rotWithShape="1"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64" t="24850" r="27333" b="23645"/>
          <a:stretch/>
        </p:blipFill>
        <p:spPr>
          <a:xfrm flipH="1">
            <a:off x="284460" y="567867"/>
            <a:ext cx="327332" cy="359448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649" y="3631938"/>
            <a:ext cx="397890" cy="421628"/>
          </a:xfrm>
          <a:prstGeom prst="rect">
            <a:avLst/>
          </a:prstGeom>
        </p:spPr>
      </p:pic>
      <p:grpSp>
        <p:nvGrpSpPr>
          <p:cNvPr id="68" name="Group 67"/>
          <p:cNvGrpSpPr/>
          <p:nvPr/>
        </p:nvGrpSpPr>
        <p:grpSpPr>
          <a:xfrm>
            <a:off x="250879" y="4723304"/>
            <a:ext cx="395736" cy="336940"/>
            <a:chOff x="1650226" y="5059817"/>
            <a:chExt cx="668718" cy="569365"/>
          </a:xfrm>
        </p:grpSpPr>
        <p:pic>
          <p:nvPicPr>
            <p:cNvPr id="65" name="Picture 64"/>
            <p:cNvPicPr>
              <a:picLocks noChangeAspect="1"/>
            </p:cNvPicPr>
            <p:nvPr/>
          </p:nvPicPr>
          <p:blipFill>
            <a:blip r:embed="rId5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71680" y="5178766"/>
              <a:ext cx="225810" cy="450416"/>
            </a:xfrm>
            <a:prstGeom prst="rect">
              <a:avLst/>
            </a:prstGeom>
          </p:spPr>
        </p:pic>
        <p:pic>
          <p:nvPicPr>
            <p:cNvPr id="66" name="Picture 65"/>
            <p:cNvPicPr>
              <a:picLocks noChangeAspect="1"/>
            </p:cNvPicPr>
            <p:nvPr/>
          </p:nvPicPr>
          <p:blipFill>
            <a:blip r:embed="rId5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50226" y="5059817"/>
              <a:ext cx="225810" cy="450416"/>
            </a:xfrm>
            <a:prstGeom prst="rect">
              <a:avLst/>
            </a:prstGeom>
          </p:spPr>
        </p:pic>
        <p:pic>
          <p:nvPicPr>
            <p:cNvPr id="67" name="Picture 66"/>
            <p:cNvPicPr>
              <a:picLocks noChangeAspect="1"/>
            </p:cNvPicPr>
            <p:nvPr/>
          </p:nvPicPr>
          <p:blipFill>
            <a:blip r:embed="rId5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93134" y="5059817"/>
              <a:ext cx="225810" cy="450416"/>
            </a:xfrm>
            <a:prstGeom prst="rect">
              <a:avLst/>
            </a:prstGeom>
          </p:spPr>
        </p:pic>
      </p:grpSp>
      <p:pic>
        <p:nvPicPr>
          <p:cNvPr id="72" name="Picture 71"/>
          <p:cNvPicPr>
            <a:picLocks noChangeAspect="1"/>
          </p:cNvPicPr>
          <p:nvPr/>
        </p:nvPicPr>
        <p:blipFill>
          <a:blip r:embed="rId6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986" y="2601724"/>
            <a:ext cx="457450" cy="408158"/>
          </a:xfrm>
          <a:prstGeom prst="rect">
            <a:avLst/>
          </a:prstGeom>
        </p:spPr>
      </p:pic>
      <p:pic>
        <p:nvPicPr>
          <p:cNvPr id="74" name="Picture 73"/>
          <p:cNvPicPr>
            <a:picLocks noChangeAspect="1"/>
          </p:cNvPicPr>
          <p:nvPr/>
        </p:nvPicPr>
        <p:blipFill>
          <a:blip r:embed="rId7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154" y="5742959"/>
            <a:ext cx="336686" cy="325570"/>
          </a:xfrm>
          <a:prstGeom prst="rect">
            <a:avLst/>
          </a:prstGeom>
        </p:spPr>
      </p:pic>
      <p:pic>
        <p:nvPicPr>
          <p:cNvPr id="77" name="Picture 7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604" y="1606828"/>
            <a:ext cx="350766" cy="350766"/>
          </a:xfrm>
          <a:prstGeom prst="rect">
            <a:avLst/>
          </a:prstGeom>
        </p:spPr>
      </p:pic>
      <p:sp>
        <p:nvSpPr>
          <p:cNvPr id="92" name="Rectangle 91"/>
          <p:cNvSpPr/>
          <p:nvPr/>
        </p:nvSpPr>
        <p:spPr>
          <a:xfrm>
            <a:off x="8113301" y="6431011"/>
            <a:ext cx="4079552" cy="42006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600" dirty="0"/>
              <a:t>@TCS   @</a:t>
            </a:r>
            <a:r>
              <a:rPr lang="en-US" sz="1600" dirty="0" err="1"/>
              <a:t>BurstIQ</a:t>
            </a:r>
            <a:r>
              <a:rPr lang="en-US" sz="1600" dirty="0"/>
              <a:t>   #</a:t>
            </a:r>
            <a:r>
              <a:rPr lang="en-US" sz="1600" dirty="0" err="1"/>
              <a:t>DCblockchain</a:t>
            </a:r>
            <a:endParaRPr lang="en-US" sz="1600" dirty="0"/>
          </a:p>
        </p:txBody>
      </p:sp>
      <p:graphicFrame>
        <p:nvGraphicFramePr>
          <p:cNvPr id="2" name="Diagram 1"/>
          <p:cNvGraphicFramePr/>
          <p:nvPr>
            <p:extLst/>
          </p:nvPr>
        </p:nvGraphicFramePr>
        <p:xfrm>
          <a:off x="3253052" y="1018510"/>
          <a:ext cx="5739672" cy="40049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62" t="11414" r="12222" b="11512"/>
          <a:stretch/>
        </p:blipFill>
        <p:spPr>
          <a:xfrm>
            <a:off x="5646191" y="3753157"/>
            <a:ext cx="1082529" cy="11122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5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6141" y="1036322"/>
            <a:ext cx="1842544" cy="18425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6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1973" y="1198418"/>
            <a:ext cx="1424186" cy="1495360"/>
          </a:xfrm>
          <a:prstGeom prst="rect">
            <a:avLst/>
          </a:prstGeom>
        </p:spPr>
      </p:pic>
      <p:sp>
        <p:nvSpPr>
          <p:cNvPr id="45" name="Rectangle 44"/>
          <p:cNvSpPr/>
          <p:nvPr/>
        </p:nvSpPr>
        <p:spPr>
          <a:xfrm>
            <a:off x="4758266" y="6006284"/>
            <a:ext cx="2785534" cy="581686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Multiple versions of data  </a:t>
            </a:r>
          </a:p>
          <a:p>
            <a:pPr algn="ctr"/>
            <a:r>
              <a:rPr lang="en-US" sz="12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Need based siloed data</a:t>
            </a:r>
          </a:p>
        </p:txBody>
      </p:sp>
      <p:sp>
        <p:nvSpPr>
          <p:cNvPr id="46" name="Rectangle 45"/>
          <p:cNvSpPr/>
          <p:nvPr/>
        </p:nvSpPr>
        <p:spPr>
          <a:xfrm>
            <a:off x="8770453" y="1996596"/>
            <a:ext cx="2697646" cy="605128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Latency in updates</a:t>
            </a:r>
          </a:p>
          <a:p>
            <a:pPr algn="ctr"/>
            <a:r>
              <a:rPr lang="en-US" sz="12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Complex and dynamic data</a:t>
            </a:r>
          </a:p>
        </p:txBody>
      </p:sp>
      <p:sp>
        <p:nvSpPr>
          <p:cNvPr id="47" name="Rectangle 46"/>
          <p:cNvSpPr/>
          <p:nvPr/>
        </p:nvSpPr>
        <p:spPr>
          <a:xfrm>
            <a:off x="1030616" y="1983090"/>
            <a:ext cx="2697646" cy="605128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Payer have non-standard provider data structures-Legacy systems store data in multiple disconnected databases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2286" y="2353127"/>
            <a:ext cx="697492" cy="697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1358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2" name="Straight Connector 71"/>
          <p:cNvCxnSpPr>
            <a:cxnSpLocks/>
          </p:cNvCxnSpPr>
          <p:nvPr/>
        </p:nvCxnSpPr>
        <p:spPr>
          <a:xfrm>
            <a:off x="6400798" y="1030434"/>
            <a:ext cx="122635" cy="224057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>
            <a:cxnSpLocks/>
          </p:cNvCxnSpPr>
          <p:nvPr/>
        </p:nvCxnSpPr>
        <p:spPr>
          <a:xfrm>
            <a:off x="5296881" y="1784554"/>
            <a:ext cx="817385" cy="76077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>
            <a:cxnSpLocks/>
          </p:cNvCxnSpPr>
          <p:nvPr/>
        </p:nvCxnSpPr>
        <p:spPr>
          <a:xfrm flipH="1" flipV="1">
            <a:off x="6885224" y="2438341"/>
            <a:ext cx="98083" cy="229796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>
            <a:cxnSpLocks/>
          </p:cNvCxnSpPr>
          <p:nvPr/>
        </p:nvCxnSpPr>
        <p:spPr>
          <a:xfrm flipH="1">
            <a:off x="5831841" y="2329252"/>
            <a:ext cx="499806" cy="40040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Connector 224"/>
          <p:cNvCxnSpPr>
            <a:cxnSpLocks/>
          </p:cNvCxnSpPr>
          <p:nvPr/>
        </p:nvCxnSpPr>
        <p:spPr>
          <a:xfrm flipH="1" flipV="1">
            <a:off x="7341753" y="2021283"/>
            <a:ext cx="329040" cy="9555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Connector 230"/>
          <p:cNvCxnSpPr>
            <a:cxnSpLocks/>
          </p:cNvCxnSpPr>
          <p:nvPr/>
        </p:nvCxnSpPr>
        <p:spPr>
          <a:xfrm flipH="1">
            <a:off x="7200187" y="1162222"/>
            <a:ext cx="148882" cy="21255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2" name="Straight Connector 421"/>
          <p:cNvCxnSpPr>
            <a:cxnSpLocks/>
          </p:cNvCxnSpPr>
          <p:nvPr/>
        </p:nvCxnSpPr>
        <p:spPr>
          <a:xfrm flipH="1">
            <a:off x="815072" y="481257"/>
            <a:ext cx="106567" cy="680965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7" name="Oval 396"/>
          <p:cNvSpPr/>
          <p:nvPr/>
        </p:nvSpPr>
        <p:spPr>
          <a:xfrm>
            <a:off x="427803" y="1258752"/>
            <a:ext cx="690880" cy="690880"/>
          </a:xfrm>
          <a:prstGeom prst="ellipse">
            <a:avLst/>
          </a:prstGeom>
          <a:solidFill>
            <a:schemeClr val="bg2">
              <a:alpha val="48000"/>
            </a:schemeClr>
          </a:solidFill>
          <a:ln w="3810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5" name="Oval 414"/>
          <p:cNvSpPr/>
          <p:nvPr/>
        </p:nvSpPr>
        <p:spPr>
          <a:xfrm>
            <a:off x="671162" y="-256128"/>
            <a:ext cx="690880" cy="690880"/>
          </a:xfrm>
          <a:prstGeom prst="ellipse">
            <a:avLst/>
          </a:prstGeom>
          <a:solidFill>
            <a:schemeClr val="bg2">
              <a:alpha val="48000"/>
            </a:schemeClr>
          </a:solidFill>
          <a:ln w="3810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9" name="Rectangle 428"/>
          <p:cNvSpPr/>
          <p:nvPr/>
        </p:nvSpPr>
        <p:spPr>
          <a:xfrm>
            <a:off x="0" y="-6927"/>
            <a:ext cx="914400" cy="685888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9" name="Straight Connector 408"/>
          <p:cNvCxnSpPr>
            <a:cxnSpLocks/>
          </p:cNvCxnSpPr>
          <p:nvPr/>
        </p:nvCxnSpPr>
        <p:spPr>
          <a:xfrm flipH="1" flipV="1">
            <a:off x="864882" y="3832209"/>
            <a:ext cx="337032" cy="503018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Oval 1"/>
          <p:cNvSpPr/>
          <p:nvPr/>
        </p:nvSpPr>
        <p:spPr>
          <a:xfrm>
            <a:off x="1530773" y="675322"/>
            <a:ext cx="690880" cy="690880"/>
          </a:xfrm>
          <a:prstGeom prst="ellipse">
            <a:avLst/>
          </a:prstGeom>
          <a:solidFill>
            <a:schemeClr val="bg2">
              <a:alpha val="48000"/>
            </a:schemeClr>
          </a:solidFill>
          <a:ln w="3810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2797386" y="1521400"/>
            <a:ext cx="690880" cy="690880"/>
          </a:xfrm>
          <a:prstGeom prst="ellipse">
            <a:avLst/>
          </a:prstGeom>
          <a:solidFill>
            <a:schemeClr val="bg2">
              <a:alpha val="48000"/>
            </a:schemeClr>
          </a:solidFill>
          <a:ln w="3810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3488266" y="305956"/>
            <a:ext cx="690880" cy="690880"/>
          </a:xfrm>
          <a:prstGeom prst="ellipse">
            <a:avLst/>
          </a:prstGeom>
          <a:solidFill>
            <a:schemeClr val="bg2">
              <a:alpha val="48000"/>
            </a:schemeClr>
          </a:solidFill>
          <a:ln w="3810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4524585" y="1366202"/>
            <a:ext cx="690880" cy="690880"/>
          </a:xfrm>
          <a:prstGeom prst="ellipse">
            <a:avLst/>
          </a:prstGeom>
          <a:solidFill>
            <a:schemeClr val="bg2">
              <a:alpha val="48000"/>
            </a:schemeClr>
          </a:solidFill>
          <a:ln w="3810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5906344" y="299185"/>
            <a:ext cx="690880" cy="690880"/>
          </a:xfrm>
          <a:prstGeom prst="ellipse">
            <a:avLst/>
          </a:prstGeom>
          <a:solidFill>
            <a:schemeClr val="bg2">
              <a:alpha val="48000"/>
            </a:schemeClr>
          </a:solidFill>
          <a:ln w="3810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3833705" y="2652157"/>
            <a:ext cx="690880" cy="690880"/>
          </a:xfrm>
          <a:prstGeom prst="ellipse">
            <a:avLst/>
          </a:prstGeom>
          <a:solidFill>
            <a:schemeClr val="bg2">
              <a:alpha val="48000"/>
            </a:schemeClr>
          </a:solidFill>
          <a:ln w="3810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1444897" y="2306717"/>
            <a:ext cx="690880" cy="690880"/>
          </a:xfrm>
          <a:prstGeom prst="ellipse">
            <a:avLst/>
          </a:prstGeom>
          <a:solidFill>
            <a:schemeClr val="bg2">
              <a:alpha val="48000"/>
            </a:schemeClr>
          </a:solidFill>
          <a:ln w="3810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2180549" y="3493006"/>
            <a:ext cx="690880" cy="690880"/>
          </a:xfrm>
          <a:prstGeom prst="ellipse">
            <a:avLst/>
          </a:prstGeom>
          <a:solidFill>
            <a:schemeClr val="bg2">
              <a:alpha val="48000"/>
            </a:schemeClr>
          </a:solidFill>
          <a:ln w="3810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1099457" y="4359447"/>
            <a:ext cx="690880" cy="690880"/>
          </a:xfrm>
          <a:prstGeom prst="ellipse">
            <a:avLst/>
          </a:prstGeom>
          <a:solidFill>
            <a:schemeClr val="bg2">
              <a:alpha val="48000"/>
            </a:schemeClr>
          </a:solidFill>
          <a:ln w="3810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3663222" y="4101600"/>
            <a:ext cx="690880" cy="690880"/>
          </a:xfrm>
          <a:prstGeom prst="ellipse">
            <a:avLst/>
          </a:prstGeom>
          <a:solidFill>
            <a:schemeClr val="bg2">
              <a:alpha val="48000"/>
            </a:schemeClr>
          </a:solidFill>
          <a:ln w="3810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5271606" y="2735987"/>
            <a:ext cx="690880" cy="690880"/>
          </a:xfrm>
          <a:prstGeom prst="ellipse">
            <a:avLst/>
          </a:prstGeom>
          <a:solidFill>
            <a:schemeClr val="bg2">
              <a:alpha val="48000"/>
            </a:schemeClr>
          </a:solidFill>
          <a:ln w="3810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2451946" y="5050327"/>
            <a:ext cx="690880" cy="690880"/>
          </a:xfrm>
          <a:prstGeom prst="ellipse">
            <a:avLst/>
          </a:prstGeom>
          <a:solidFill>
            <a:schemeClr val="bg2">
              <a:alpha val="48000"/>
            </a:schemeClr>
          </a:solidFill>
          <a:ln w="3810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5256037" y="4183886"/>
            <a:ext cx="690880" cy="690880"/>
          </a:xfrm>
          <a:prstGeom prst="ellipse">
            <a:avLst/>
          </a:prstGeom>
          <a:solidFill>
            <a:schemeClr val="bg2">
              <a:alpha val="48000"/>
            </a:schemeClr>
          </a:solidFill>
          <a:ln w="3810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6746237" y="2735987"/>
            <a:ext cx="690880" cy="690880"/>
          </a:xfrm>
          <a:prstGeom prst="ellipse">
            <a:avLst/>
          </a:prstGeom>
          <a:solidFill>
            <a:schemeClr val="bg2">
              <a:alpha val="48000"/>
            </a:schemeClr>
          </a:solidFill>
          <a:ln w="3810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6779976" y="4150021"/>
            <a:ext cx="690880" cy="690880"/>
          </a:xfrm>
          <a:prstGeom prst="ellipse">
            <a:avLst/>
          </a:prstGeom>
          <a:solidFill>
            <a:schemeClr val="bg2">
              <a:alpha val="48000"/>
            </a:schemeClr>
          </a:solidFill>
          <a:ln w="3810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1300637" y="5691164"/>
            <a:ext cx="690880" cy="690880"/>
          </a:xfrm>
          <a:prstGeom prst="ellipse">
            <a:avLst/>
          </a:prstGeom>
          <a:solidFill>
            <a:schemeClr val="bg2">
              <a:alpha val="48000"/>
            </a:schemeClr>
          </a:solidFill>
          <a:ln w="3810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4853057" y="-242154"/>
            <a:ext cx="690880" cy="690880"/>
          </a:xfrm>
          <a:prstGeom prst="ellipse">
            <a:avLst/>
          </a:prstGeom>
          <a:solidFill>
            <a:schemeClr val="bg2">
              <a:alpha val="48000"/>
            </a:schemeClr>
          </a:solidFill>
          <a:ln w="3810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/>
          <p:cNvCxnSpPr>
            <a:cxnSpLocks/>
          </p:cNvCxnSpPr>
          <p:nvPr/>
        </p:nvCxnSpPr>
        <p:spPr>
          <a:xfrm flipV="1">
            <a:off x="2289387" y="792098"/>
            <a:ext cx="1110826" cy="149396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cxnSpLocks/>
          </p:cNvCxnSpPr>
          <p:nvPr/>
        </p:nvCxnSpPr>
        <p:spPr>
          <a:xfrm>
            <a:off x="2180549" y="1290238"/>
            <a:ext cx="572336" cy="348744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cxnSpLocks/>
          </p:cNvCxnSpPr>
          <p:nvPr/>
        </p:nvCxnSpPr>
        <p:spPr>
          <a:xfrm>
            <a:off x="1734195" y="1379651"/>
            <a:ext cx="0" cy="842569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>
            <a:cxnSpLocks/>
          </p:cNvCxnSpPr>
          <p:nvPr/>
        </p:nvCxnSpPr>
        <p:spPr>
          <a:xfrm flipH="1">
            <a:off x="3393440" y="1025502"/>
            <a:ext cx="250252" cy="512045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>
            <a:cxnSpLocks/>
          </p:cNvCxnSpPr>
          <p:nvPr/>
        </p:nvCxnSpPr>
        <p:spPr>
          <a:xfrm>
            <a:off x="4105176" y="999365"/>
            <a:ext cx="487144" cy="436582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cxnSpLocks/>
          </p:cNvCxnSpPr>
          <p:nvPr/>
        </p:nvCxnSpPr>
        <p:spPr>
          <a:xfrm flipV="1">
            <a:off x="4209662" y="209974"/>
            <a:ext cx="599405" cy="19564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cxnSpLocks/>
          </p:cNvCxnSpPr>
          <p:nvPr/>
        </p:nvCxnSpPr>
        <p:spPr>
          <a:xfrm flipV="1">
            <a:off x="4954690" y="525159"/>
            <a:ext cx="152404" cy="792743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>
            <a:cxnSpLocks/>
          </p:cNvCxnSpPr>
          <p:nvPr/>
        </p:nvCxnSpPr>
        <p:spPr>
          <a:xfrm flipH="1" flipV="1">
            <a:off x="5574453" y="264160"/>
            <a:ext cx="372534" cy="14224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>
            <a:cxnSpLocks/>
          </p:cNvCxnSpPr>
          <p:nvPr/>
        </p:nvCxnSpPr>
        <p:spPr>
          <a:xfrm flipH="1">
            <a:off x="5215467" y="900854"/>
            <a:ext cx="711201" cy="582506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>
            <a:cxnSpLocks/>
          </p:cNvCxnSpPr>
          <p:nvPr/>
        </p:nvCxnSpPr>
        <p:spPr>
          <a:xfrm flipH="1" flipV="1">
            <a:off x="6014721" y="3136053"/>
            <a:ext cx="697652" cy="13547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>
            <a:cxnSpLocks/>
          </p:cNvCxnSpPr>
          <p:nvPr/>
        </p:nvCxnSpPr>
        <p:spPr>
          <a:xfrm>
            <a:off x="5048308" y="2073810"/>
            <a:ext cx="381952" cy="655843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>
            <a:cxnSpLocks/>
          </p:cNvCxnSpPr>
          <p:nvPr/>
        </p:nvCxnSpPr>
        <p:spPr>
          <a:xfrm>
            <a:off x="3400213" y="2181013"/>
            <a:ext cx="490311" cy="509342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>
            <a:cxnSpLocks/>
          </p:cNvCxnSpPr>
          <p:nvPr/>
        </p:nvCxnSpPr>
        <p:spPr>
          <a:xfrm flipH="1">
            <a:off x="4317884" y="2073810"/>
            <a:ext cx="335398" cy="546314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>
            <a:cxnSpLocks/>
          </p:cNvCxnSpPr>
          <p:nvPr/>
        </p:nvCxnSpPr>
        <p:spPr>
          <a:xfrm flipH="1" flipV="1">
            <a:off x="4581012" y="3058290"/>
            <a:ext cx="595994" cy="16364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>
            <a:cxnSpLocks/>
          </p:cNvCxnSpPr>
          <p:nvPr/>
        </p:nvCxnSpPr>
        <p:spPr>
          <a:xfrm flipH="1" flipV="1">
            <a:off x="2169642" y="2792187"/>
            <a:ext cx="1607636" cy="306442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>
            <a:cxnSpLocks/>
          </p:cNvCxnSpPr>
          <p:nvPr/>
        </p:nvCxnSpPr>
        <p:spPr>
          <a:xfrm flipH="1">
            <a:off x="2135778" y="2064740"/>
            <a:ext cx="648463" cy="37360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>
            <a:cxnSpLocks/>
          </p:cNvCxnSpPr>
          <p:nvPr/>
        </p:nvCxnSpPr>
        <p:spPr>
          <a:xfrm flipH="1" flipV="1">
            <a:off x="1919063" y="3018250"/>
            <a:ext cx="210237" cy="283373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>
            <a:cxnSpLocks/>
          </p:cNvCxnSpPr>
          <p:nvPr/>
        </p:nvCxnSpPr>
        <p:spPr>
          <a:xfrm flipV="1">
            <a:off x="1517452" y="3066472"/>
            <a:ext cx="183329" cy="1221747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>
            <a:cxnSpLocks/>
          </p:cNvCxnSpPr>
          <p:nvPr/>
        </p:nvCxnSpPr>
        <p:spPr>
          <a:xfrm flipH="1" flipV="1">
            <a:off x="1478295" y="5121555"/>
            <a:ext cx="71716" cy="507628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/>
          <p:cNvCxnSpPr>
            <a:cxnSpLocks/>
          </p:cNvCxnSpPr>
          <p:nvPr/>
        </p:nvCxnSpPr>
        <p:spPr>
          <a:xfrm flipH="1" flipV="1">
            <a:off x="1811106" y="4865393"/>
            <a:ext cx="640096" cy="336685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/>
          <p:cNvCxnSpPr>
            <a:cxnSpLocks/>
          </p:cNvCxnSpPr>
          <p:nvPr/>
        </p:nvCxnSpPr>
        <p:spPr>
          <a:xfrm flipH="1">
            <a:off x="2010440" y="5623407"/>
            <a:ext cx="440762" cy="268929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>
            <a:cxnSpLocks/>
          </p:cNvCxnSpPr>
          <p:nvPr/>
        </p:nvCxnSpPr>
        <p:spPr>
          <a:xfrm flipH="1" flipV="1">
            <a:off x="1991517" y="6257561"/>
            <a:ext cx="612086" cy="228221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/>
          <p:cNvCxnSpPr>
            <a:cxnSpLocks/>
          </p:cNvCxnSpPr>
          <p:nvPr/>
        </p:nvCxnSpPr>
        <p:spPr>
          <a:xfrm>
            <a:off x="2854961" y="5796163"/>
            <a:ext cx="40715" cy="447852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/>
          <p:cNvCxnSpPr>
            <a:cxnSpLocks/>
          </p:cNvCxnSpPr>
          <p:nvPr/>
        </p:nvCxnSpPr>
        <p:spPr>
          <a:xfrm>
            <a:off x="3206483" y="5479289"/>
            <a:ext cx="552637" cy="201503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/>
          <p:cNvCxnSpPr>
            <a:cxnSpLocks/>
          </p:cNvCxnSpPr>
          <p:nvPr/>
        </p:nvCxnSpPr>
        <p:spPr>
          <a:xfrm>
            <a:off x="2609913" y="4232489"/>
            <a:ext cx="133287" cy="739138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/>
          <p:cNvCxnSpPr>
            <a:cxnSpLocks/>
          </p:cNvCxnSpPr>
          <p:nvPr/>
        </p:nvCxnSpPr>
        <p:spPr>
          <a:xfrm>
            <a:off x="3100619" y="4094427"/>
            <a:ext cx="515599" cy="163118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/>
          <p:cNvCxnSpPr>
            <a:cxnSpLocks/>
          </p:cNvCxnSpPr>
          <p:nvPr/>
        </p:nvCxnSpPr>
        <p:spPr>
          <a:xfrm flipV="1">
            <a:off x="3132916" y="4718264"/>
            <a:ext cx="546008" cy="410283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/>
          <p:cNvCxnSpPr>
            <a:cxnSpLocks/>
          </p:cNvCxnSpPr>
          <p:nvPr/>
        </p:nvCxnSpPr>
        <p:spPr>
          <a:xfrm flipV="1">
            <a:off x="4144815" y="3414792"/>
            <a:ext cx="34330" cy="664603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/>
          <p:cNvCxnSpPr>
            <a:cxnSpLocks/>
          </p:cNvCxnSpPr>
          <p:nvPr/>
        </p:nvCxnSpPr>
        <p:spPr>
          <a:xfrm flipV="1">
            <a:off x="3135590" y="3306935"/>
            <a:ext cx="754935" cy="282856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/>
          <p:cNvCxnSpPr>
            <a:cxnSpLocks/>
          </p:cNvCxnSpPr>
          <p:nvPr/>
        </p:nvCxnSpPr>
        <p:spPr>
          <a:xfrm flipH="1" flipV="1">
            <a:off x="5590647" y="3492140"/>
            <a:ext cx="31220" cy="626047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/>
          <p:cNvCxnSpPr>
            <a:cxnSpLocks/>
          </p:cNvCxnSpPr>
          <p:nvPr/>
        </p:nvCxnSpPr>
        <p:spPr>
          <a:xfrm flipH="1" flipV="1">
            <a:off x="4458417" y="3306934"/>
            <a:ext cx="849919" cy="924699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/>
          <p:cNvCxnSpPr>
            <a:cxnSpLocks/>
          </p:cNvCxnSpPr>
          <p:nvPr/>
        </p:nvCxnSpPr>
        <p:spPr>
          <a:xfrm flipH="1" flipV="1">
            <a:off x="4420831" y="4529326"/>
            <a:ext cx="765580" cy="44698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/>
          <p:cNvCxnSpPr>
            <a:cxnSpLocks/>
          </p:cNvCxnSpPr>
          <p:nvPr/>
        </p:nvCxnSpPr>
        <p:spPr>
          <a:xfrm>
            <a:off x="7091678" y="3494717"/>
            <a:ext cx="20322" cy="58283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/>
          <p:cNvCxnSpPr>
            <a:cxnSpLocks/>
          </p:cNvCxnSpPr>
          <p:nvPr/>
        </p:nvCxnSpPr>
        <p:spPr>
          <a:xfrm>
            <a:off x="5904178" y="3414026"/>
            <a:ext cx="930115" cy="78544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/>
          <p:cNvCxnSpPr>
            <a:cxnSpLocks/>
          </p:cNvCxnSpPr>
          <p:nvPr/>
        </p:nvCxnSpPr>
        <p:spPr>
          <a:xfrm>
            <a:off x="6016543" y="4547409"/>
            <a:ext cx="708562" cy="26615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9" name="Oval 218"/>
          <p:cNvSpPr/>
          <p:nvPr/>
        </p:nvSpPr>
        <p:spPr>
          <a:xfrm>
            <a:off x="7747391" y="1889636"/>
            <a:ext cx="690880" cy="690880"/>
          </a:xfrm>
          <a:prstGeom prst="ellipse">
            <a:avLst/>
          </a:prstGeom>
          <a:solidFill>
            <a:schemeClr val="bg2">
              <a:alpha val="48000"/>
            </a:schemeClr>
          </a:solidFill>
          <a:ln w="3810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0" name="Straight Connector 219"/>
          <p:cNvCxnSpPr>
            <a:cxnSpLocks/>
          </p:cNvCxnSpPr>
          <p:nvPr/>
        </p:nvCxnSpPr>
        <p:spPr>
          <a:xfrm flipV="1">
            <a:off x="7369520" y="2486165"/>
            <a:ext cx="377871" cy="282753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4" name="Oval 223"/>
          <p:cNvSpPr/>
          <p:nvPr/>
        </p:nvSpPr>
        <p:spPr>
          <a:xfrm>
            <a:off x="7228777" y="471342"/>
            <a:ext cx="690880" cy="690880"/>
          </a:xfrm>
          <a:prstGeom prst="ellipse">
            <a:avLst/>
          </a:prstGeom>
          <a:solidFill>
            <a:schemeClr val="bg2">
              <a:alpha val="48000"/>
            </a:schemeClr>
          </a:solidFill>
          <a:ln w="3810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9" name="Straight Connector 228"/>
          <p:cNvCxnSpPr>
            <a:cxnSpLocks/>
          </p:cNvCxnSpPr>
          <p:nvPr/>
        </p:nvCxnSpPr>
        <p:spPr>
          <a:xfrm flipH="1" flipV="1">
            <a:off x="6649847" y="633224"/>
            <a:ext cx="485987" cy="77837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Connector 233"/>
          <p:cNvCxnSpPr>
            <a:cxnSpLocks/>
          </p:cNvCxnSpPr>
          <p:nvPr/>
        </p:nvCxnSpPr>
        <p:spPr>
          <a:xfrm>
            <a:off x="7670793" y="1225166"/>
            <a:ext cx="328509" cy="60053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2" name="Oval 241"/>
          <p:cNvSpPr/>
          <p:nvPr/>
        </p:nvSpPr>
        <p:spPr>
          <a:xfrm>
            <a:off x="7972347" y="3386543"/>
            <a:ext cx="690880" cy="690880"/>
          </a:xfrm>
          <a:prstGeom prst="ellipse">
            <a:avLst/>
          </a:prstGeom>
          <a:solidFill>
            <a:schemeClr val="bg2">
              <a:alpha val="48000"/>
            </a:schemeClr>
          </a:solidFill>
          <a:ln w="3810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4" name="Straight Connector 243"/>
          <p:cNvCxnSpPr>
            <a:cxnSpLocks/>
          </p:cNvCxnSpPr>
          <p:nvPr/>
        </p:nvCxnSpPr>
        <p:spPr>
          <a:xfrm>
            <a:off x="7461545" y="3266084"/>
            <a:ext cx="502459" cy="298709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7" name="Straight Connector 246"/>
          <p:cNvCxnSpPr>
            <a:cxnSpLocks/>
          </p:cNvCxnSpPr>
          <p:nvPr/>
        </p:nvCxnSpPr>
        <p:spPr>
          <a:xfrm flipV="1">
            <a:off x="7485252" y="3916934"/>
            <a:ext cx="478752" cy="391737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Connector 249"/>
          <p:cNvCxnSpPr>
            <a:cxnSpLocks/>
          </p:cNvCxnSpPr>
          <p:nvPr/>
        </p:nvCxnSpPr>
        <p:spPr>
          <a:xfrm>
            <a:off x="7508959" y="4613471"/>
            <a:ext cx="503553" cy="169038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5" name="Oval 264"/>
          <p:cNvSpPr/>
          <p:nvPr/>
        </p:nvSpPr>
        <p:spPr>
          <a:xfrm>
            <a:off x="8645744" y="596054"/>
            <a:ext cx="690880" cy="690880"/>
          </a:xfrm>
          <a:prstGeom prst="ellipse">
            <a:avLst/>
          </a:prstGeom>
          <a:solidFill>
            <a:schemeClr val="bg2">
              <a:alpha val="48000"/>
            </a:schemeClr>
          </a:solidFill>
          <a:ln w="3810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" name="Oval 265"/>
          <p:cNvSpPr/>
          <p:nvPr/>
        </p:nvSpPr>
        <p:spPr>
          <a:xfrm>
            <a:off x="9970319" y="555414"/>
            <a:ext cx="690880" cy="690880"/>
          </a:xfrm>
          <a:prstGeom prst="ellipse">
            <a:avLst/>
          </a:prstGeom>
          <a:solidFill>
            <a:schemeClr val="bg2">
              <a:alpha val="48000"/>
            </a:schemeClr>
          </a:solidFill>
          <a:ln w="3810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7" name="Oval 266"/>
          <p:cNvSpPr/>
          <p:nvPr/>
        </p:nvSpPr>
        <p:spPr>
          <a:xfrm>
            <a:off x="9103439" y="1638372"/>
            <a:ext cx="690880" cy="690880"/>
          </a:xfrm>
          <a:prstGeom prst="ellipse">
            <a:avLst/>
          </a:prstGeom>
          <a:solidFill>
            <a:schemeClr val="bg2">
              <a:alpha val="48000"/>
            </a:schemeClr>
          </a:solidFill>
          <a:ln w="3810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8" name="Oval 267"/>
          <p:cNvSpPr/>
          <p:nvPr/>
        </p:nvSpPr>
        <p:spPr>
          <a:xfrm>
            <a:off x="11387286" y="125902"/>
            <a:ext cx="690880" cy="690880"/>
          </a:xfrm>
          <a:prstGeom prst="ellipse">
            <a:avLst/>
          </a:prstGeom>
          <a:solidFill>
            <a:schemeClr val="bg2">
              <a:alpha val="48000"/>
            </a:schemeClr>
          </a:solidFill>
          <a:ln w="3810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" name="Oval 268"/>
          <p:cNvSpPr/>
          <p:nvPr/>
        </p:nvSpPr>
        <p:spPr>
          <a:xfrm>
            <a:off x="9336624" y="-585227"/>
            <a:ext cx="690880" cy="690880"/>
          </a:xfrm>
          <a:prstGeom prst="ellipse">
            <a:avLst/>
          </a:prstGeom>
          <a:solidFill>
            <a:schemeClr val="bg2">
              <a:alpha val="48000"/>
            </a:schemeClr>
          </a:solidFill>
          <a:ln w="3810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0" name="Oval 269"/>
          <p:cNvSpPr/>
          <p:nvPr/>
        </p:nvSpPr>
        <p:spPr>
          <a:xfrm>
            <a:off x="11076785" y="1297708"/>
            <a:ext cx="690880" cy="690880"/>
          </a:xfrm>
          <a:prstGeom prst="ellipse">
            <a:avLst/>
          </a:prstGeom>
          <a:solidFill>
            <a:schemeClr val="bg2">
              <a:alpha val="48000"/>
            </a:schemeClr>
          </a:solidFill>
          <a:ln w="3810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1" name="Oval 270"/>
          <p:cNvSpPr/>
          <p:nvPr/>
        </p:nvSpPr>
        <p:spPr>
          <a:xfrm>
            <a:off x="11699651" y="2390547"/>
            <a:ext cx="690880" cy="690880"/>
          </a:xfrm>
          <a:prstGeom prst="ellipse">
            <a:avLst/>
          </a:prstGeom>
          <a:solidFill>
            <a:schemeClr val="bg2">
              <a:alpha val="48000"/>
            </a:schemeClr>
          </a:solidFill>
          <a:ln w="3810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3" name="Oval 272"/>
          <p:cNvSpPr/>
          <p:nvPr/>
        </p:nvSpPr>
        <p:spPr>
          <a:xfrm>
            <a:off x="10850586" y="3621795"/>
            <a:ext cx="690880" cy="690880"/>
          </a:xfrm>
          <a:prstGeom prst="ellipse">
            <a:avLst/>
          </a:prstGeom>
          <a:solidFill>
            <a:schemeClr val="bg2">
              <a:alpha val="48000"/>
            </a:schemeClr>
          </a:solidFill>
          <a:ln w="3810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4" name="Oval 273"/>
          <p:cNvSpPr/>
          <p:nvPr/>
        </p:nvSpPr>
        <p:spPr>
          <a:xfrm>
            <a:off x="9172398" y="2873239"/>
            <a:ext cx="690880" cy="690880"/>
          </a:xfrm>
          <a:prstGeom prst="ellipse">
            <a:avLst/>
          </a:prstGeom>
          <a:solidFill>
            <a:schemeClr val="bg2">
              <a:alpha val="48000"/>
            </a:schemeClr>
          </a:solidFill>
          <a:ln w="3810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5" name="Oval 274"/>
          <p:cNvSpPr/>
          <p:nvPr/>
        </p:nvSpPr>
        <p:spPr>
          <a:xfrm>
            <a:off x="9234575" y="4030982"/>
            <a:ext cx="690880" cy="690880"/>
          </a:xfrm>
          <a:prstGeom prst="ellipse">
            <a:avLst/>
          </a:prstGeom>
          <a:solidFill>
            <a:schemeClr val="bg2">
              <a:alpha val="48000"/>
            </a:schemeClr>
          </a:solidFill>
          <a:ln w="3810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6" name="Straight Connector 275"/>
          <p:cNvCxnSpPr>
            <a:cxnSpLocks/>
          </p:cNvCxnSpPr>
          <p:nvPr/>
        </p:nvCxnSpPr>
        <p:spPr>
          <a:xfrm>
            <a:off x="8153271" y="2639140"/>
            <a:ext cx="120163" cy="665106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9" name="Straight Connector 278"/>
          <p:cNvCxnSpPr>
            <a:cxnSpLocks/>
          </p:cNvCxnSpPr>
          <p:nvPr/>
        </p:nvCxnSpPr>
        <p:spPr>
          <a:xfrm flipV="1">
            <a:off x="8462702" y="2040110"/>
            <a:ext cx="568235" cy="76723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Straight Connector 281"/>
          <p:cNvCxnSpPr>
            <a:cxnSpLocks/>
          </p:cNvCxnSpPr>
          <p:nvPr/>
        </p:nvCxnSpPr>
        <p:spPr>
          <a:xfrm>
            <a:off x="7972347" y="826347"/>
            <a:ext cx="593752" cy="42688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Straight Connector 284"/>
          <p:cNvCxnSpPr>
            <a:cxnSpLocks/>
          </p:cNvCxnSpPr>
          <p:nvPr/>
        </p:nvCxnSpPr>
        <p:spPr>
          <a:xfrm flipH="1">
            <a:off x="9172398" y="147845"/>
            <a:ext cx="345440" cy="440664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Straight Connector 287"/>
          <p:cNvCxnSpPr>
            <a:cxnSpLocks/>
          </p:cNvCxnSpPr>
          <p:nvPr/>
        </p:nvCxnSpPr>
        <p:spPr>
          <a:xfrm flipH="1">
            <a:off x="7737728" y="-25421"/>
            <a:ext cx="345440" cy="440664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" name="Straight Connector 288"/>
          <p:cNvCxnSpPr>
            <a:cxnSpLocks/>
          </p:cNvCxnSpPr>
          <p:nvPr/>
        </p:nvCxnSpPr>
        <p:spPr>
          <a:xfrm>
            <a:off x="8601754" y="-96286"/>
            <a:ext cx="281288" cy="638598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2" name="Straight Connector 291"/>
          <p:cNvCxnSpPr>
            <a:cxnSpLocks/>
          </p:cNvCxnSpPr>
          <p:nvPr/>
        </p:nvCxnSpPr>
        <p:spPr>
          <a:xfrm flipV="1">
            <a:off x="9416269" y="897012"/>
            <a:ext cx="446506" cy="24518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6" name="Straight Connector 295"/>
          <p:cNvCxnSpPr>
            <a:cxnSpLocks/>
          </p:cNvCxnSpPr>
          <p:nvPr/>
        </p:nvCxnSpPr>
        <p:spPr>
          <a:xfrm>
            <a:off x="9172398" y="1305100"/>
            <a:ext cx="164227" cy="287356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9" name="Straight Connector 298"/>
          <p:cNvCxnSpPr>
            <a:cxnSpLocks/>
          </p:cNvCxnSpPr>
          <p:nvPr/>
        </p:nvCxnSpPr>
        <p:spPr>
          <a:xfrm flipH="1">
            <a:off x="8317787" y="1259184"/>
            <a:ext cx="424611" cy="630452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2" name="Straight Connector 301"/>
          <p:cNvCxnSpPr>
            <a:cxnSpLocks/>
          </p:cNvCxnSpPr>
          <p:nvPr/>
        </p:nvCxnSpPr>
        <p:spPr>
          <a:xfrm>
            <a:off x="9472921" y="2381387"/>
            <a:ext cx="6578" cy="434176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6" name="Straight Connector 305"/>
          <p:cNvCxnSpPr>
            <a:cxnSpLocks/>
          </p:cNvCxnSpPr>
          <p:nvPr/>
        </p:nvCxnSpPr>
        <p:spPr>
          <a:xfrm flipH="1">
            <a:off x="8703246" y="3379115"/>
            <a:ext cx="469152" cy="245593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0" name="Straight Connector 309"/>
          <p:cNvCxnSpPr>
            <a:cxnSpLocks/>
          </p:cNvCxnSpPr>
          <p:nvPr/>
        </p:nvCxnSpPr>
        <p:spPr>
          <a:xfrm flipH="1" flipV="1">
            <a:off x="8447655" y="2479726"/>
            <a:ext cx="754700" cy="491298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6" name="Straight Connector 315"/>
          <p:cNvCxnSpPr>
            <a:cxnSpLocks/>
          </p:cNvCxnSpPr>
          <p:nvPr/>
        </p:nvCxnSpPr>
        <p:spPr>
          <a:xfrm>
            <a:off x="9517838" y="3621795"/>
            <a:ext cx="0" cy="335837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0" name="Straight Connector 319"/>
          <p:cNvCxnSpPr>
            <a:cxnSpLocks/>
          </p:cNvCxnSpPr>
          <p:nvPr/>
        </p:nvCxnSpPr>
        <p:spPr>
          <a:xfrm>
            <a:off x="8663227" y="3957632"/>
            <a:ext cx="539128" cy="27400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3" name="Straight Connector 322"/>
          <p:cNvCxnSpPr>
            <a:cxnSpLocks/>
          </p:cNvCxnSpPr>
          <p:nvPr/>
        </p:nvCxnSpPr>
        <p:spPr>
          <a:xfrm flipH="1">
            <a:off x="9785323" y="1259184"/>
            <a:ext cx="339268" cy="452458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6" name="Straight Connector 325"/>
          <p:cNvCxnSpPr>
            <a:cxnSpLocks/>
          </p:cNvCxnSpPr>
          <p:nvPr/>
        </p:nvCxnSpPr>
        <p:spPr>
          <a:xfrm>
            <a:off x="9925455" y="104305"/>
            <a:ext cx="231732" cy="420854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9" name="Straight Connector 328"/>
          <p:cNvCxnSpPr>
            <a:cxnSpLocks/>
          </p:cNvCxnSpPr>
          <p:nvPr/>
        </p:nvCxnSpPr>
        <p:spPr>
          <a:xfrm flipH="1">
            <a:off x="10707294" y="588509"/>
            <a:ext cx="633897" cy="203589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2" name="Straight Connector 331"/>
          <p:cNvCxnSpPr>
            <a:cxnSpLocks/>
          </p:cNvCxnSpPr>
          <p:nvPr/>
        </p:nvCxnSpPr>
        <p:spPr>
          <a:xfrm flipH="1" flipV="1">
            <a:off x="10661199" y="1110227"/>
            <a:ext cx="446536" cy="255975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5" name="Straight Connector 334"/>
          <p:cNvCxnSpPr>
            <a:cxnSpLocks/>
          </p:cNvCxnSpPr>
          <p:nvPr/>
        </p:nvCxnSpPr>
        <p:spPr>
          <a:xfrm flipH="1">
            <a:off x="9862775" y="1769318"/>
            <a:ext cx="1214010" cy="194069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8" name="Straight Connector 337"/>
          <p:cNvCxnSpPr>
            <a:cxnSpLocks/>
          </p:cNvCxnSpPr>
          <p:nvPr/>
        </p:nvCxnSpPr>
        <p:spPr>
          <a:xfrm flipH="1">
            <a:off x="11076785" y="1995188"/>
            <a:ext cx="178889" cy="239868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2" name="Straight Connector 341"/>
          <p:cNvCxnSpPr>
            <a:cxnSpLocks/>
          </p:cNvCxnSpPr>
          <p:nvPr/>
        </p:nvCxnSpPr>
        <p:spPr>
          <a:xfrm flipH="1">
            <a:off x="11567609" y="875794"/>
            <a:ext cx="93703" cy="41114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5" name="Straight Connector 344"/>
          <p:cNvCxnSpPr>
            <a:cxnSpLocks/>
          </p:cNvCxnSpPr>
          <p:nvPr/>
        </p:nvCxnSpPr>
        <p:spPr>
          <a:xfrm flipH="1">
            <a:off x="9902619" y="2971024"/>
            <a:ext cx="258216" cy="95448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8" name="Straight Connector 347"/>
          <p:cNvCxnSpPr>
            <a:cxnSpLocks/>
          </p:cNvCxnSpPr>
          <p:nvPr/>
        </p:nvCxnSpPr>
        <p:spPr>
          <a:xfrm flipH="1" flipV="1">
            <a:off x="9824893" y="2174542"/>
            <a:ext cx="389268" cy="251872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2" name="Straight Connector 351"/>
          <p:cNvCxnSpPr>
            <a:cxnSpLocks/>
          </p:cNvCxnSpPr>
          <p:nvPr/>
        </p:nvCxnSpPr>
        <p:spPr>
          <a:xfrm flipH="1">
            <a:off x="9925456" y="3344526"/>
            <a:ext cx="547102" cy="768276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5" name="Straight Connector 354"/>
          <p:cNvCxnSpPr>
            <a:cxnSpLocks/>
          </p:cNvCxnSpPr>
          <p:nvPr/>
        </p:nvCxnSpPr>
        <p:spPr>
          <a:xfrm flipV="1">
            <a:off x="11394517" y="2711502"/>
            <a:ext cx="219943" cy="591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8" name="Straight Connector 357"/>
          <p:cNvCxnSpPr>
            <a:cxnSpLocks/>
          </p:cNvCxnSpPr>
          <p:nvPr/>
        </p:nvCxnSpPr>
        <p:spPr>
          <a:xfrm>
            <a:off x="11019660" y="3370042"/>
            <a:ext cx="57126" cy="20525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1" name="Straight Connector 360"/>
          <p:cNvCxnSpPr>
            <a:cxnSpLocks/>
          </p:cNvCxnSpPr>
          <p:nvPr/>
        </p:nvCxnSpPr>
        <p:spPr>
          <a:xfrm>
            <a:off x="11661312" y="1983812"/>
            <a:ext cx="228517" cy="394956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5" name="Straight Connector 364"/>
          <p:cNvCxnSpPr>
            <a:cxnSpLocks/>
          </p:cNvCxnSpPr>
          <p:nvPr/>
        </p:nvCxnSpPr>
        <p:spPr>
          <a:xfrm>
            <a:off x="11951436" y="844756"/>
            <a:ext cx="134502" cy="1450592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9" name="Straight Connector 368"/>
          <p:cNvCxnSpPr>
            <a:cxnSpLocks/>
          </p:cNvCxnSpPr>
          <p:nvPr/>
        </p:nvCxnSpPr>
        <p:spPr>
          <a:xfrm>
            <a:off x="10087698" y="-172260"/>
            <a:ext cx="1299588" cy="43642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3" name="Straight Connector 372"/>
          <p:cNvCxnSpPr>
            <a:cxnSpLocks/>
          </p:cNvCxnSpPr>
          <p:nvPr/>
        </p:nvCxnSpPr>
        <p:spPr>
          <a:xfrm flipV="1">
            <a:off x="11491224" y="3127930"/>
            <a:ext cx="398605" cy="549415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6" name="Straight Connector 375"/>
          <p:cNvCxnSpPr>
            <a:cxnSpLocks/>
          </p:cNvCxnSpPr>
          <p:nvPr/>
        </p:nvCxnSpPr>
        <p:spPr>
          <a:xfrm flipV="1">
            <a:off x="10002422" y="4257545"/>
            <a:ext cx="882045" cy="101903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0" name="Straight Connector 379"/>
          <p:cNvCxnSpPr>
            <a:cxnSpLocks/>
          </p:cNvCxnSpPr>
          <p:nvPr/>
        </p:nvCxnSpPr>
        <p:spPr>
          <a:xfrm flipV="1">
            <a:off x="8784946" y="4567981"/>
            <a:ext cx="387452" cy="180571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1" name="Oval 380"/>
          <p:cNvSpPr/>
          <p:nvPr/>
        </p:nvSpPr>
        <p:spPr>
          <a:xfrm>
            <a:off x="8066525" y="4577965"/>
            <a:ext cx="690880" cy="690880"/>
          </a:xfrm>
          <a:prstGeom prst="ellipse">
            <a:avLst/>
          </a:prstGeom>
          <a:solidFill>
            <a:schemeClr val="bg2">
              <a:alpha val="48000"/>
            </a:schemeClr>
          </a:solidFill>
          <a:ln w="3810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9" name="Oval 388"/>
          <p:cNvSpPr/>
          <p:nvPr/>
        </p:nvSpPr>
        <p:spPr>
          <a:xfrm>
            <a:off x="2274915" y="-468766"/>
            <a:ext cx="690880" cy="690880"/>
          </a:xfrm>
          <a:prstGeom prst="ellipse">
            <a:avLst/>
          </a:prstGeom>
          <a:solidFill>
            <a:schemeClr val="bg2">
              <a:alpha val="48000"/>
            </a:schemeClr>
          </a:solidFill>
          <a:ln w="3810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0" name="Straight Connector 389"/>
          <p:cNvCxnSpPr>
            <a:cxnSpLocks/>
          </p:cNvCxnSpPr>
          <p:nvPr/>
        </p:nvCxnSpPr>
        <p:spPr>
          <a:xfrm flipV="1">
            <a:off x="2045217" y="186236"/>
            <a:ext cx="275347" cy="44060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4" name="Straight Connector 393"/>
          <p:cNvCxnSpPr>
            <a:cxnSpLocks/>
          </p:cNvCxnSpPr>
          <p:nvPr/>
        </p:nvCxnSpPr>
        <p:spPr>
          <a:xfrm flipH="1" flipV="1">
            <a:off x="2944579" y="130333"/>
            <a:ext cx="505666" cy="28254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8" name="Straight Connector 397"/>
          <p:cNvCxnSpPr>
            <a:cxnSpLocks/>
          </p:cNvCxnSpPr>
          <p:nvPr/>
        </p:nvCxnSpPr>
        <p:spPr>
          <a:xfrm flipH="1">
            <a:off x="1154900" y="1162222"/>
            <a:ext cx="359253" cy="272607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1" name="Straight Connector 400"/>
          <p:cNvCxnSpPr>
            <a:cxnSpLocks/>
          </p:cNvCxnSpPr>
          <p:nvPr/>
        </p:nvCxnSpPr>
        <p:spPr>
          <a:xfrm flipH="1" flipV="1">
            <a:off x="1007297" y="1923915"/>
            <a:ext cx="446736" cy="477816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6" name="Straight Connector 405"/>
          <p:cNvCxnSpPr>
            <a:cxnSpLocks/>
            <a:stCxn id="32" idx="3"/>
          </p:cNvCxnSpPr>
          <p:nvPr/>
        </p:nvCxnSpPr>
        <p:spPr>
          <a:xfrm flipH="1">
            <a:off x="1003332" y="2896420"/>
            <a:ext cx="542742" cy="329785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6" name="Straight Connector 415"/>
          <p:cNvCxnSpPr>
            <a:cxnSpLocks/>
          </p:cNvCxnSpPr>
          <p:nvPr/>
        </p:nvCxnSpPr>
        <p:spPr>
          <a:xfrm>
            <a:off x="1286707" y="394158"/>
            <a:ext cx="308852" cy="316903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6" name="Straight Connector 425"/>
          <p:cNvCxnSpPr>
            <a:cxnSpLocks/>
          </p:cNvCxnSpPr>
          <p:nvPr/>
        </p:nvCxnSpPr>
        <p:spPr>
          <a:xfrm flipV="1">
            <a:off x="1400677" y="-175038"/>
            <a:ext cx="790913" cy="92848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/>
          <p:cNvSpPr/>
          <p:nvPr/>
        </p:nvSpPr>
        <p:spPr>
          <a:xfrm>
            <a:off x="175882" y="1521400"/>
            <a:ext cx="521994" cy="526308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175882" y="494454"/>
            <a:ext cx="521994" cy="526308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175882" y="4602238"/>
            <a:ext cx="521994" cy="526308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175882" y="3575292"/>
            <a:ext cx="521994" cy="526308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175882" y="5629182"/>
            <a:ext cx="521994" cy="526308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213902" y="1036322"/>
            <a:ext cx="44595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>
                <a:solidFill>
                  <a:schemeClr val="accent1">
                    <a:lumMod val="75000"/>
                  </a:schemeClr>
                </a:solidFill>
              </a:rPr>
              <a:t>idea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90470" y="2047583"/>
            <a:ext cx="69281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>
                <a:solidFill>
                  <a:schemeClr val="accent1">
                    <a:lumMod val="75000"/>
                  </a:schemeClr>
                </a:solidFill>
              </a:rPr>
              <a:t>problem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-20938" y="4105531"/>
            <a:ext cx="91563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>
                <a:solidFill>
                  <a:schemeClr val="accent1">
                    <a:lumMod val="75000"/>
                  </a:schemeClr>
                </a:solidFill>
              </a:rPr>
              <a:t>opportunity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80238" y="5142092"/>
            <a:ext cx="51328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105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team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09708" y="6170169"/>
            <a:ext cx="65434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>
                <a:solidFill>
                  <a:schemeClr val="accent1">
                    <a:lumMod val="75000"/>
                  </a:schemeClr>
                </a:solidFill>
              </a:rPr>
              <a:t>next up</a:t>
            </a:r>
          </a:p>
        </p:txBody>
      </p:sp>
      <p:pic>
        <p:nvPicPr>
          <p:cNvPr id="434" name="Picture 433"/>
          <p:cNvPicPr>
            <a:picLocks noChangeAspect="1"/>
          </p:cNvPicPr>
          <p:nvPr/>
        </p:nvPicPr>
        <p:blipFill rotWithShape="1"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64" t="24850" r="27333" b="23645"/>
          <a:stretch/>
        </p:blipFill>
        <p:spPr>
          <a:xfrm flipH="1">
            <a:off x="284460" y="567867"/>
            <a:ext cx="327332" cy="359448"/>
          </a:xfrm>
          <a:prstGeom prst="rect">
            <a:avLst/>
          </a:prstGeom>
        </p:spPr>
      </p:pic>
      <p:pic>
        <p:nvPicPr>
          <p:cNvPr id="435" name="Picture 434"/>
          <p:cNvPicPr>
            <a:picLocks noChangeAspect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649" y="3631938"/>
            <a:ext cx="397890" cy="421628"/>
          </a:xfrm>
          <a:prstGeom prst="rect">
            <a:avLst/>
          </a:prstGeom>
        </p:spPr>
      </p:pic>
      <p:grpSp>
        <p:nvGrpSpPr>
          <p:cNvPr id="436" name="Group 435"/>
          <p:cNvGrpSpPr/>
          <p:nvPr/>
        </p:nvGrpSpPr>
        <p:grpSpPr>
          <a:xfrm>
            <a:off x="250879" y="4723304"/>
            <a:ext cx="395736" cy="336940"/>
            <a:chOff x="1650226" y="5059817"/>
            <a:chExt cx="668718" cy="569365"/>
          </a:xfrm>
        </p:grpSpPr>
        <p:pic>
          <p:nvPicPr>
            <p:cNvPr id="437" name="Picture 436"/>
            <p:cNvPicPr>
              <a:picLocks noChangeAspect="1"/>
            </p:cNvPicPr>
            <p:nvPr/>
          </p:nvPicPr>
          <p:blipFill>
            <a:blip r:embed="rId5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71680" y="5178766"/>
              <a:ext cx="225810" cy="450416"/>
            </a:xfrm>
            <a:prstGeom prst="rect">
              <a:avLst/>
            </a:prstGeom>
          </p:spPr>
        </p:pic>
        <p:pic>
          <p:nvPicPr>
            <p:cNvPr id="438" name="Picture 437"/>
            <p:cNvPicPr>
              <a:picLocks noChangeAspect="1"/>
            </p:cNvPicPr>
            <p:nvPr/>
          </p:nvPicPr>
          <p:blipFill>
            <a:blip r:embed="rId5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50226" y="5059817"/>
              <a:ext cx="225810" cy="450416"/>
            </a:xfrm>
            <a:prstGeom prst="rect">
              <a:avLst/>
            </a:prstGeom>
          </p:spPr>
        </p:pic>
        <p:pic>
          <p:nvPicPr>
            <p:cNvPr id="439" name="Picture 438"/>
            <p:cNvPicPr>
              <a:picLocks noChangeAspect="1"/>
            </p:cNvPicPr>
            <p:nvPr/>
          </p:nvPicPr>
          <p:blipFill>
            <a:blip r:embed="rId5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93134" y="5059817"/>
              <a:ext cx="225810" cy="450416"/>
            </a:xfrm>
            <a:prstGeom prst="rect">
              <a:avLst/>
            </a:prstGeom>
          </p:spPr>
        </p:pic>
      </p:grpSp>
      <p:pic>
        <p:nvPicPr>
          <p:cNvPr id="441" name="Picture 440"/>
          <p:cNvPicPr>
            <a:picLocks noChangeAspect="1"/>
          </p:cNvPicPr>
          <p:nvPr/>
        </p:nvPicPr>
        <p:blipFill>
          <a:blip r:embed="rId6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154" y="5742959"/>
            <a:ext cx="336686" cy="325570"/>
          </a:xfrm>
          <a:prstGeom prst="rect">
            <a:avLst/>
          </a:prstGeom>
        </p:spPr>
      </p:pic>
      <p:pic>
        <p:nvPicPr>
          <p:cNvPr id="443" name="Picture 442"/>
          <p:cNvPicPr>
            <a:picLocks noChangeAspect="1"/>
          </p:cNvPicPr>
          <p:nvPr/>
        </p:nvPicPr>
        <p:blipFill>
          <a:blip r:embed="rId7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137" y="1606828"/>
            <a:ext cx="339480" cy="339480"/>
          </a:xfrm>
          <a:prstGeom prst="rect">
            <a:avLst/>
          </a:prstGeom>
        </p:spPr>
      </p:pic>
      <p:sp>
        <p:nvSpPr>
          <p:cNvPr id="37" name="Oval 36"/>
          <p:cNvSpPr/>
          <p:nvPr/>
        </p:nvSpPr>
        <p:spPr>
          <a:xfrm>
            <a:off x="6182722" y="1265586"/>
            <a:ext cx="1127030" cy="1127030"/>
          </a:xfrm>
          <a:prstGeom prst="ellipse">
            <a:avLst/>
          </a:prstGeom>
          <a:solidFill>
            <a:srgbClr val="EDF3DB"/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1" name="Straight Connector 450"/>
          <p:cNvCxnSpPr>
            <a:cxnSpLocks/>
          </p:cNvCxnSpPr>
          <p:nvPr/>
        </p:nvCxnSpPr>
        <p:spPr>
          <a:xfrm flipH="1">
            <a:off x="6421121" y="-96286"/>
            <a:ext cx="251953" cy="37611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4" name="Straight Connector 453"/>
          <p:cNvCxnSpPr>
            <a:cxnSpLocks/>
          </p:cNvCxnSpPr>
          <p:nvPr/>
        </p:nvCxnSpPr>
        <p:spPr>
          <a:xfrm>
            <a:off x="7177086" y="-30611"/>
            <a:ext cx="254113" cy="462835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8" name="Picture 457"/>
          <p:cNvPicPr>
            <a:picLocks noChangeAspect="1"/>
          </p:cNvPicPr>
          <p:nvPr/>
        </p:nvPicPr>
        <p:blipFill rotWithShape="1">
          <a:blip r:embed="rId9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16" t="21381" r="21694" b="24643"/>
          <a:stretch/>
        </p:blipFill>
        <p:spPr>
          <a:xfrm>
            <a:off x="7887776" y="2008215"/>
            <a:ext cx="473048" cy="457635"/>
          </a:xfrm>
          <a:prstGeom prst="rect">
            <a:avLst/>
          </a:prstGeom>
        </p:spPr>
      </p:pic>
      <p:sp>
        <p:nvSpPr>
          <p:cNvPr id="460" name="Oval 459"/>
          <p:cNvSpPr/>
          <p:nvPr/>
        </p:nvSpPr>
        <p:spPr>
          <a:xfrm>
            <a:off x="10214161" y="2220044"/>
            <a:ext cx="1127030" cy="1127030"/>
          </a:xfrm>
          <a:prstGeom prst="ellipse">
            <a:avLst/>
          </a:prstGeom>
          <a:solidFill>
            <a:srgbClr val="EDF3DB"/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8" name="Oval 467"/>
          <p:cNvSpPr/>
          <p:nvPr/>
        </p:nvSpPr>
        <p:spPr>
          <a:xfrm>
            <a:off x="1941583" y="3287424"/>
            <a:ext cx="1127030" cy="1127030"/>
          </a:xfrm>
          <a:prstGeom prst="ellipse">
            <a:avLst/>
          </a:prstGeom>
          <a:solidFill>
            <a:srgbClr val="EDF3DB"/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79" name="Picture 478"/>
          <p:cNvPicPr>
            <a:picLocks noChangeAspect="1"/>
          </p:cNvPicPr>
          <p:nvPr/>
        </p:nvPicPr>
        <p:blipFill>
          <a:blip r:embed="rId10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7396" y="2876371"/>
            <a:ext cx="485556" cy="407868"/>
          </a:xfrm>
          <a:prstGeom prst="rect">
            <a:avLst/>
          </a:prstGeom>
        </p:spPr>
      </p:pic>
      <p:pic>
        <p:nvPicPr>
          <p:cNvPr id="480" name="Picture 479"/>
          <p:cNvPicPr>
            <a:picLocks noChangeAspect="1"/>
          </p:cNvPicPr>
          <p:nvPr/>
        </p:nvPicPr>
        <p:blipFill>
          <a:blip r:embed="rId10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7044" y="1488132"/>
            <a:ext cx="485556" cy="407868"/>
          </a:xfrm>
          <a:prstGeom prst="rect">
            <a:avLst/>
          </a:prstGeom>
        </p:spPr>
      </p:pic>
      <p:pic>
        <p:nvPicPr>
          <p:cNvPr id="482" name="Picture 481"/>
          <p:cNvPicPr>
            <a:picLocks noChangeAspect="1"/>
          </p:cNvPicPr>
          <p:nvPr/>
        </p:nvPicPr>
        <p:blipFill rotWithShape="1">
          <a:blip r:embed="rId9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16" t="21381" r="21694" b="24643"/>
          <a:stretch/>
        </p:blipFill>
        <p:spPr>
          <a:xfrm>
            <a:off x="7354275" y="567867"/>
            <a:ext cx="473048" cy="457635"/>
          </a:xfrm>
          <a:prstGeom prst="rect">
            <a:avLst/>
          </a:prstGeom>
        </p:spPr>
      </p:pic>
      <p:pic>
        <p:nvPicPr>
          <p:cNvPr id="484" name="Picture 483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68" t="21081" r="24770" b="21235"/>
          <a:stretch/>
        </p:blipFill>
        <p:spPr>
          <a:xfrm>
            <a:off x="3967633" y="2717412"/>
            <a:ext cx="442978" cy="544186"/>
          </a:xfrm>
          <a:prstGeom prst="rect">
            <a:avLst/>
          </a:prstGeom>
        </p:spPr>
      </p:pic>
      <p:pic>
        <p:nvPicPr>
          <p:cNvPr id="486" name="Picture 485"/>
          <p:cNvPicPr>
            <a:picLocks noChangeAspect="1"/>
          </p:cNvPicPr>
          <p:nvPr/>
        </p:nvPicPr>
        <p:blipFill>
          <a:blip r:embed="rId12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4265" y="1722826"/>
            <a:ext cx="484620" cy="440564"/>
          </a:xfrm>
          <a:prstGeom prst="rect">
            <a:avLst/>
          </a:prstGeom>
        </p:spPr>
      </p:pic>
      <p:pic>
        <p:nvPicPr>
          <p:cNvPr id="491" name="Picture 490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68" t="21081" r="24770" b="21235"/>
          <a:stretch/>
        </p:blipFill>
        <p:spPr>
          <a:xfrm>
            <a:off x="2931898" y="1563818"/>
            <a:ext cx="442978" cy="544186"/>
          </a:xfrm>
          <a:prstGeom prst="rect">
            <a:avLst/>
          </a:prstGeom>
        </p:spPr>
      </p:pic>
      <p:pic>
        <p:nvPicPr>
          <p:cNvPr id="492" name="Picture 491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68" t="21081" r="24770" b="21235"/>
          <a:stretch/>
        </p:blipFill>
        <p:spPr>
          <a:xfrm>
            <a:off x="6889173" y="2814216"/>
            <a:ext cx="442978" cy="544186"/>
          </a:xfrm>
          <a:prstGeom prst="rect">
            <a:avLst/>
          </a:prstGeom>
        </p:spPr>
      </p:pic>
      <p:pic>
        <p:nvPicPr>
          <p:cNvPr id="493" name="Picture 492"/>
          <p:cNvPicPr>
            <a:picLocks noChangeAspect="1"/>
          </p:cNvPicPr>
          <p:nvPr/>
        </p:nvPicPr>
        <p:blipFill>
          <a:blip r:embed="rId10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5548" y="3014745"/>
            <a:ext cx="485556" cy="407868"/>
          </a:xfrm>
          <a:prstGeom prst="rect">
            <a:avLst/>
          </a:prstGeom>
        </p:spPr>
      </p:pic>
      <p:pic>
        <p:nvPicPr>
          <p:cNvPr id="494" name="Picture 493"/>
          <p:cNvPicPr>
            <a:picLocks noChangeAspect="1"/>
          </p:cNvPicPr>
          <p:nvPr/>
        </p:nvPicPr>
        <p:blipFill>
          <a:blip r:embed="rId12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518" y="-147685"/>
            <a:ext cx="484620" cy="440564"/>
          </a:xfrm>
          <a:prstGeom prst="rect">
            <a:avLst/>
          </a:prstGeom>
        </p:spPr>
      </p:pic>
      <p:pic>
        <p:nvPicPr>
          <p:cNvPr id="496" name="Picture 495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68" t="21081" r="24770" b="21235"/>
          <a:stretch/>
        </p:blipFill>
        <p:spPr>
          <a:xfrm>
            <a:off x="8791597" y="664457"/>
            <a:ext cx="442978" cy="544186"/>
          </a:xfrm>
          <a:prstGeom prst="rect">
            <a:avLst/>
          </a:prstGeom>
        </p:spPr>
      </p:pic>
      <p:pic>
        <p:nvPicPr>
          <p:cNvPr id="497" name="Picture 496"/>
          <p:cNvPicPr>
            <a:picLocks noChangeAspect="1"/>
          </p:cNvPicPr>
          <p:nvPr/>
        </p:nvPicPr>
        <p:blipFill rotWithShape="1">
          <a:blip r:embed="rId9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16" t="21381" r="21694" b="24643"/>
          <a:stretch/>
        </p:blipFill>
        <p:spPr>
          <a:xfrm>
            <a:off x="11185701" y="1402996"/>
            <a:ext cx="473048" cy="457635"/>
          </a:xfrm>
          <a:prstGeom prst="rect">
            <a:avLst/>
          </a:prstGeom>
        </p:spPr>
      </p:pic>
      <p:pic>
        <p:nvPicPr>
          <p:cNvPr id="498" name="Picture 497"/>
          <p:cNvPicPr>
            <a:picLocks noChangeAspect="1"/>
          </p:cNvPicPr>
          <p:nvPr/>
        </p:nvPicPr>
        <p:blipFill rotWithShape="1">
          <a:blip r:embed="rId9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16" t="21381" r="21694" b="24643"/>
          <a:stretch/>
        </p:blipFill>
        <p:spPr>
          <a:xfrm>
            <a:off x="11839329" y="2501949"/>
            <a:ext cx="473048" cy="457635"/>
          </a:xfrm>
          <a:prstGeom prst="rect">
            <a:avLst/>
          </a:prstGeom>
        </p:spPr>
      </p:pic>
      <p:pic>
        <p:nvPicPr>
          <p:cNvPr id="499" name="Picture 498"/>
          <p:cNvPicPr>
            <a:picLocks noChangeAspect="1"/>
          </p:cNvPicPr>
          <p:nvPr/>
        </p:nvPicPr>
        <p:blipFill rotWithShape="1">
          <a:blip r:embed="rId9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16" t="21381" r="21694" b="24643"/>
          <a:stretch/>
        </p:blipFill>
        <p:spPr>
          <a:xfrm>
            <a:off x="1646873" y="804551"/>
            <a:ext cx="473048" cy="457635"/>
          </a:xfrm>
          <a:prstGeom prst="rect">
            <a:avLst/>
          </a:prstGeom>
        </p:spPr>
      </p:pic>
      <p:pic>
        <p:nvPicPr>
          <p:cNvPr id="500" name="Picture 499"/>
          <p:cNvPicPr>
            <a:picLocks noChangeAspect="1"/>
          </p:cNvPicPr>
          <p:nvPr/>
        </p:nvPicPr>
        <p:blipFill rotWithShape="1">
          <a:blip r:embed="rId9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16" t="21381" r="21694" b="24643"/>
          <a:stretch/>
        </p:blipFill>
        <p:spPr>
          <a:xfrm>
            <a:off x="1572178" y="2397280"/>
            <a:ext cx="473048" cy="457635"/>
          </a:xfrm>
          <a:prstGeom prst="rect">
            <a:avLst/>
          </a:prstGeom>
        </p:spPr>
      </p:pic>
      <p:pic>
        <p:nvPicPr>
          <p:cNvPr id="501" name="Picture 500"/>
          <p:cNvPicPr>
            <a:picLocks noChangeAspect="1"/>
          </p:cNvPicPr>
          <p:nvPr/>
        </p:nvPicPr>
        <p:blipFill>
          <a:blip r:embed="rId10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2923" y="3748933"/>
            <a:ext cx="485556" cy="407868"/>
          </a:xfrm>
          <a:prstGeom prst="rect">
            <a:avLst/>
          </a:prstGeom>
        </p:spPr>
      </p:pic>
      <p:pic>
        <p:nvPicPr>
          <p:cNvPr id="502" name="Picture 501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68" t="21081" r="24770" b="21235"/>
          <a:stretch/>
        </p:blipFill>
        <p:spPr>
          <a:xfrm>
            <a:off x="9368645" y="4108106"/>
            <a:ext cx="442978" cy="544186"/>
          </a:xfrm>
          <a:prstGeom prst="rect">
            <a:avLst/>
          </a:prstGeom>
        </p:spPr>
      </p:pic>
      <p:pic>
        <p:nvPicPr>
          <p:cNvPr id="503" name="Picture 502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68" t="21081" r="24770" b="21235"/>
          <a:stretch/>
        </p:blipFill>
        <p:spPr>
          <a:xfrm>
            <a:off x="11527612" y="186236"/>
            <a:ext cx="442978" cy="544186"/>
          </a:xfrm>
          <a:prstGeom prst="rect">
            <a:avLst/>
          </a:prstGeom>
        </p:spPr>
      </p:pic>
      <p:pic>
        <p:nvPicPr>
          <p:cNvPr id="505" name="Picture 504"/>
          <p:cNvPicPr>
            <a:picLocks noChangeAspect="1"/>
          </p:cNvPicPr>
          <p:nvPr/>
        </p:nvPicPr>
        <p:blipFill>
          <a:blip r:embed="rId12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6513" y="4196153"/>
            <a:ext cx="484620" cy="440564"/>
          </a:xfrm>
          <a:prstGeom prst="rect">
            <a:avLst/>
          </a:prstGeom>
        </p:spPr>
      </p:pic>
      <p:pic>
        <p:nvPicPr>
          <p:cNvPr id="508" name="Picture 507"/>
          <p:cNvPicPr>
            <a:picLocks noChangeAspect="1"/>
          </p:cNvPicPr>
          <p:nvPr/>
        </p:nvPicPr>
        <p:blipFill>
          <a:blip r:embed="rId13" cstate="print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7556" y="425744"/>
            <a:ext cx="396314" cy="396314"/>
          </a:xfrm>
          <a:prstGeom prst="rect">
            <a:avLst/>
          </a:prstGeom>
        </p:spPr>
      </p:pic>
      <p:pic>
        <p:nvPicPr>
          <p:cNvPr id="509" name="Picture 508"/>
          <p:cNvPicPr>
            <a:picLocks noChangeAspect="1"/>
          </p:cNvPicPr>
          <p:nvPr/>
        </p:nvPicPr>
        <p:blipFill>
          <a:blip r:embed="rId13" cstate="print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2968" y="696742"/>
            <a:ext cx="396314" cy="396314"/>
          </a:xfrm>
          <a:prstGeom prst="rect">
            <a:avLst/>
          </a:prstGeom>
        </p:spPr>
      </p:pic>
      <p:sp>
        <p:nvSpPr>
          <p:cNvPr id="510" name="Rectangle 509"/>
          <p:cNvSpPr/>
          <p:nvPr/>
        </p:nvSpPr>
        <p:spPr>
          <a:xfrm>
            <a:off x="0" y="2425621"/>
            <a:ext cx="949036" cy="97674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175882" y="2548346"/>
            <a:ext cx="521994" cy="526308"/>
          </a:xfrm>
          <a:prstGeom prst="ellipse">
            <a:avLst/>
          </a:prstGeom>
          <a:solidFill>
            <a:schemeClr val="accent3"/>
          </a:solidFill>
          <a:ln w="952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45586" y="3081427"/>
            <a:ext cx="7825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11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b="1" dirty="0"/>
              <a:t>solution</a:t>
            </a:r>
          </a:p>
        </p:txBody>
      </p:sp>
      <p:pic>
        <p:nvPicPr>
          <p:cNvPr id="444" name="Picture 443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248" y="2624796"/>
            <a:ext cx="392854" cy="350522"/>
          </a:xfrm>
          <a:prstGeom prst="rect">
            <a:avLst/>
          </a:prstGeom>
        </p:spPr>
      </p:pic>
      <p:pic>
        <p:nvPicPr>
          <p:cNvPr id="205" name="Picture 204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020029" y="441479"/>
            <a:ext cx="444402" cy="420126"/>
          </a:xfrm>
          <a:prstGeom prst="rect">
            <a:avLst/>
          </a:prstGeom>
        </p:spPr>
      </p:pic>
      <p:pic>
        <p:nvPicPr>
          <p:cNvPr id="213" name="Picture 212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359851" y="-291622"/>
            <a:ext cx="444402" cy="420126"/>
          </a:xfrm>
          <a:prstGeom prst="rect">
            <a:avLst/>
          </a:prstGeom>
        </p:spPr>
      </p:pic>
      <p:pic>
        <p:nvPicPr>
          <p:cNvPr id="215" name="Picture 214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091348" y="3523698"/>
            <a:ext cx="444402" cy="420126"/>
          </a:xfrm>
          <a:prstGeom prst="rect">
            <a:avLst/>
          </a:prstGeom>
        </p:spPr>
      </p:pic>
      <p:pic>
        <p:nvPicPr>
          <p:cNvPr id="216" name="Picture 215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768837" y="4197453"/>
            <a:ext cx="444402" cy="420126"/>
          </a:xfrm>
          <a:prstGeom prst="rect">
            <a:avLst/>
          </a:prstGeom>
        </p:spPr>
      </p:pic>
      <p:sp>
        <p:nvSpPr>
          <p:cNvPr id="385" name="Rectangle 384"/>
          <p:cNvSpPr/>
          <p:nvPr/>
        </p:nvSpPr>
        <p:spPr>
          <a:xfrm>
            <a:off x="953871" y="4428075"/>
            <a:ext cx="11238129" cy="24265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6" name="Straight Connector 385"/>
          <p:cNvCxnSpPr>
            <a:cxnSpLocks/>
          </p:cNvCxnSpPr>
          <p:nvPr/>
        </p:nvCxnSpPr>
        <p:spPr>
          <a:xfrm flipH="1">
            <a:off x="953871" y="4526745"/>
            <a:ext cx="11124296" cy="0"/>
          </a:xfrm>
          <a:prstGeom prst="line">
            <a:avLst/>
          </a:prstGeom>
          <a:ln w="38100"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0" name="TextBox 429"/>
          <p:cNvSpPr txBox="1"/>
          <p:nvPr/>
        </p:nvSpPr>
        <p:spPr>
          <a:xfrm>
            <a:off x="965302" y="4626832"/>
            <a:ext cx="3186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solidFill>
                  <a:srgbClr val="FFFF99"/>
                </a:solidFill>
              </a:defRPr>
            </a:lvl1pPr>
          </a:lstStyle>
          <a:p>
            <a:r>
              <a:rPr lang="en-US" b="1" dirty="0">
                <a:solidFill>
                  <a:schemeClr val="bg1"/>
                </a:solidFill>
              </a:rPr>
              <a:t>What did we use?</a:t>
            </a:r>
            <a:endParaRPr lang="en-US" sz="1600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32" name="TextBox 431"/>
          <p:cNvSpPr txBox="1"/>
          <p:nvPr/>
        </p:nvSpPr>
        <p:spPr>
          <a:xfrm>
            <a:off x="4225652" y="4626832"/>
            <a:ext cx="37163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solidFill>
                  <a:srgbClr val="FFFF99"/>
                </a:solidFill>
              </a:defRPr>
            </a:lvl1pPr>
          </a:lstStyle>
          <a:p>
            <a:r>
              <a:rPr lang="en-US" b="1" dirty="0">
                <a:solidFill>
                  <a:schemeClr val="bg1"/>
                </a:solidFill>
              </a:rPr>
              <a:t>How do we manage identity?</a:t>
            </a:r>
          </a:p>
        </p:txBody>
      </p:sp>
      <p:sp>
        <p:nvSpPr>
          <p:cNvPr id="433" name="TextBox 432"/>
          <p:cNvSpPr txBox="1"/>
          <p:nvPr/>
        </p:nvSpPr>
        <p:spPr>
          <a:xfrm>
            <a:off x="8195243" y="4626832"/>
            <a:ext cx="3961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solidFill>
                  <a:srgbClr val="FFFF99"/>
                </a:solidFill>
              </a:defRPr>
            </a:lvl1pPr>
          </a:lstStyle>
          <a:p>
            <a:r>
              <a:rPr lang="en-US" b="1" dirty="0">
                <a:solidFill>
                  <a:schemeClr val="bg1"/>
                </a:solidFill>
              </a:rPr>
              <a:t>How do we link data?</a:t>
            </a:r>
          </a:p>
        </p:txBody>
      </p:sp>
      <p:sp>
        <p:nvSpPr>
          <p:cNvPr id="209" name="TextBox 208"/>
          <p:cNvSpPr txBox="1"/>
          <p:nvPr/>
        </p:nvSpPr>
        <p:spPr>
          <a:xfrm>
            <a:off x="965302" y="4967710"/>
            <a:ext cx="318640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solidFill>
                  <a:srgbClr val="FFFF99"/>
                </a:solidFill>
              </a:defRPr>
            </a:lvl1pPr>
          </a:lstStyle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IPFS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Monax</a:t>
            </a:r>
            <a:r>
              <a:rPr lang="en-US" sz="16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Blockchain (</a:t>
            </a:r>
            <a:r>
              <a:rPr lang="en-US" sz="1600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Ethereum</a:t>
            </a:r>
            <a:r>
              <a:rPr lang="en-US" sz="16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+ </a:t>
            </a:r>
            <a:r>
              <a:rPr lang="en-US" sz="1600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Tendermint</a:t>
            </a:r>
            <a:r>
              <a:rPr lang="en-US" sz="16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)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BigChain</a:t>
            </a:r>
            <a:r>
              <a:rPr lang="en-US" sz="16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DB</a:t>
            </a:r>
          </a:p>
          <a:p>
            <a:r>
              <a:rPr lang="en-US" sz="16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   (BFT + NoSQL DB)</a:t>
            </a:r>
          </a:p>
        </p:txBody>
      </p:sp>
      <p:sp>
        <p:nvSpPr>
          <p:cNvPr id="212" name="TextBox 211"/>
          <p:cNvSpPr txBox="1"/>
          <p:nvPr/>
        </p:nvSpPr>
        <p:spPr>
          <a:xfrm>
            <a:off x="8195243" y="4967710"/>
            <a:ext cx="396199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solidFill>
                  <a:srgbClr val="FFFF99"/>
                </a:solidFill>
              </a:defRPr>
            </a:lvl1pPr>
          </a:lstStyle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Consensus-controlled authority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Linked payloads in </a:t>
            </a:r>
            <a:r>
              <a:rPr lang="en-US" sz="1600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BigChain</a:t>
            </a:r>
            <a:r>
              <a:rPr lang="en-US" sz="16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DB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Split data from the blockchain with pointers</a:t>
            </a:r>
          </a:p>
        </p:txBody>
      </p:sp>
      <p:sp>
        <p:nvSpPr>
          <p:cNvPr id="210" name="TextBox 209"/>
          <p:cNvSpPr txBox="1"/>
          <p:nvPr/>
        </p:nvSpPr>
        <p:spPr>
          <a:xfrm>
            <a:off x="4225652" y="4967710"/>
            <a:ext cx="399683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solidFill>
                  <a:srgbClr val="FFFF99"/>
                </a:solidFill>
              </a:defRPr>
            </a:lvl1pPr>
          </a:lstStyle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Manage attestation by running a smart contract system based on DOUG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Enforce digital signatures for persistent Primary Source Verification </a:t>
            </a:r>
          </a:p>
        </p:txBody>
      </p:sp>
      <p:pic>
        <p:nvPicPr>
          <p:cNvPr id="217" name="Picture 216"/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48" t="16802" r="25533" b="16457"/>
          <a:stretch/>
        </p:blipFill>
        <p:spPr>
          <a:xfrm>
            <a:off x="6397517" y="1416130"/>
            <a:ext cx="650338" cy="881068"/>
          </a:xfrm>
          <a:prstGeom prst="rect">
            <a:avLst/>
          </a:prstGeom>
        </p:spPr>
      </p:pic>
      <p:pic>
        <p:nvPicPr>
          <p:cNvPr id="218" name="Picture 217"/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48" t="16802" r="25533" b="16457"/>
          <a:stretch/>
        </p:blipFill>
        <p:spPr>
          <a:xfrm>
            <a:off x="10459487" y="2327904"/>
            <a:ext cx="650338" cy="881068"/>
          </a:xfrm>
          <a:prstGeom prst="rect">
            <a:avLst/>
          </a:prstGeom>
        </p:spPr>
      </p:pic>
      <p:pic>
        <p:nvPicPr>
          <p:cNvPr id="221" name="Picture 220"/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48" t="16802" r="25533" b="16457"/>
          <a:stretch/>
        </p:blipFill>
        <p:spPr>
          <a:xfrm>
            <a:off x="2176500" y="3422284"/>
            <a:ext cx="650338" cy="881068"/>
          </a:xfrm>
          <a:prstGeom prst="rect">
            <a:avLst/>
          </a:prstGeom>
        </p:spPr>
      </p:pic>
      <p:sp>
        <p:nvSpPr>
          <p:cNvPr id="511" name="Rectangle 510"/>
          <p:cNvSpPr/>
          <p:nvPr/>
        </p:nvSpPr>
        <p:spPr>
          <a:xfrm>
            <a:off x="8113301" y="6431011"/>
            <a:ext cx="4079552" cy="42006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600" dirty="0"/>
              <a:t>@TCS   @</a:t>
            </a:r>
            <a:r>
              <a:rPr lang="en-US" sz="1600" dirty="0" err="1"/>
              <a:t>BurstIQ</a:t>
            </a:r>
            <a:r>
              <a:rPr lang="en-US" sz="1600" dirty="0"/>
              <a:t>   #</a:t>
            </a:r>
            <a:r>
              <a:rPr lang="en-US" sz="1600" dirty="0" err="1"/>
              <a:t>DCblockchain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5281080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894697" y="0"/>
            <a:ext cx="11297303" cy="68510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TextBox 154"/>
          <p:cNvSpPr txBox="1"/>
          <p:nvPr/>
        </p:nvSpPr>
        <p:spPr>
          <a:xfrm>
            <a:off x="997527" y="83126"/>
            <a:ext cx="11139056" cy="1566345"/>
          </a:xfrm>
          <a:prstGeom prst="rect">
            <a:avLst/>
          </a:prstGeom>
          <a:solidFill>
            <a:srgbClr val="A5C249">
              <a:alpha val="23137"/>
            </a:srgbClr>
          </a:solidFill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/>
          </a:lstStyle>
          <a:p>
            <a:endParaRPr lang="en-US" dirty="0"/>
          </a:p>
        </p:txBody>
      </p:sp>
      <p:sp>
        <p:nvSpPr>
          <p:cNvPr id="92" name="TextBox 91"/>
          <p:cNvSpPr txBox="1"/>
          <p:nvPr/>
        </p:nvSpPr>
        <p:spPr>
          <a:xfrm>
            <a:off x="997527" y="3477746"/>
            <a:ext cx="11139056" cy="1620988"/>
          </a:xfrm>
          <a:prstGeom prst="rect">
            <a:avLst/>
          </a:prstGeom>
          <a:solidFill>
            <a:srgbClr val="10CF9B">
              <a:alpha val="25882"/>
            </a:srgbClr>
          </a:solidFill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/>
          </a:lstStyle>
          <a:p>
            <a:endParaRPr lang="en-US" dirty="0"/>
          </a:p>
        </p:txBody>
      </p:sp>
      <p:sp>
        <p:nvSpPr>
          <p:cNvPr id="93" name="TextBox 92"/>
          <p:cNvSpPr txBox="1"/>
          <p:nvPr/>
        </p:nvSpPr>
        <p:spPr>
          <a:xfrm>
            <a:off x="997527" y="5202376"/>
            <a:ext cx="11139056" cy="1586351"/>
          </a:xfrm>
          <a:prstGeom prst="rect">
            <a:avLst/>
          </a:prstGeom>
          <a:solidFill>
            <a:srgbClr val="595959">
              <a:alpha val="38824"/>
            </a:srgbClr>
          </a:solidFill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/>
          </a:lstStyle>
          <a:p>
            <a:endParaRPr lang="en-US" dirty="0"/>
          </a:p>
        </p:txBody>
      </p:sp>
      <p:sp>
        <p:nvSpPr>
          <p:cNvPr id="174" name="Rectangle 173"/>
          <p:cNvSpPr/>
          <p:nvPr/>
        </p:nvSpPr>
        <p:spPr>
          <a:xfrm>
            <a:off x="-19317" y="2425621"/>
            <a:ext cx="914400" cy="97674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175882" y="1521400"/>
            <a:ext cx="521994" cy="526308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175882" y="494454"/>
            <a:ext cx="521994" cy="526308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175882" y="4602238"/>
            <a:ext cx="521994" cy="526308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175882" y="3575292"/>
            <a:ext cx="521994" cy="526308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175882" y="5629182"/>
            <a:ext cx="521994" cy="526308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213902" y="1036322"/>
            <a:ext cx="44595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>
                <a:solidFill>
                  <a:schemeClr val="accent1">
                    <a:lumMod val="75000"/>
                  </a:schemeClr>
                </a:solidFill>
              </a:rPr>
              <a:t>idea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90470" y="2047583"/>
            <a:ext cx="69281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>
                <a:solidFill>
                  <a:schemeClr val="accent1">
                    <a:lumMod val="75000"/>
                  </a:schemeClr>
                </a:solidFill>
              </a:rPr>
              <a:t>problem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-20938" y="4105531"/>
            <a:ext cx="91563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>
                <a:solidFill>
                  <a:schemeClr val="accent1">
                    <a:lumMod val="75000"/>
                  </a:schemeClr>
                </a:solidFill>
              </a:rPr>
              <a:t>opportunity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180238" y="5142092"/>
            <a:ext cx="51328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105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team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109708" y="6170169"/>
            <a:ext cx="65434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>
                <a:solidFill>
                  <a:schemeClr val="accent1">
                    <a:lumMod val="75000"/>
                  </a:schemeClr>
                </a:solidFill>
              </a:rPr>
              <a:t>next up</a:t>
            </a:r>
          </a:p>
        </p:txBody>
      </p:sp>
      <p:pic>
        <p:nvPicPr>
          <p:cNvPr id="50" name="Picture 49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64" t="24850" r="27333" b="23645"/>
          <a:stretch/>
        </p:blipFill>
        <p:spPr>
          <a:xfrm flipH="1">
            <a:off x="284460" y="567867"/>
            <a:ext cx="327332" cy="359448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649" y="3631938"/>
            <a:ext cx="397890" cy="421628"/>
          </a:xfrm>
          <a:prstGeom prst="rect">
            <a:avLst/>
          </a:prstGeom>
        </p:spPr>
      </p:pic>
      <p:grpSp>
        <p:nvGrpSpPr>
          <p:cNvPr id="52" name="Group 51"/>
          <p:cNvGrpSpPr/>
          <p:nvPr/>
        </p:nvGrpSpPr>
        <p:grpSpPr>
          <a:xfrm>
            <a:off x="250879" y="4723304"/>
            <a:ext cx="395736" cy="336940"/>
            <a:chOff x="1650226" y="5059817"/>
            <a:chExt cx="668718" cy="569365"/>
          </a:xfrm>
        </p:grpSpPr>
        <p:pic>
          <p:nvPicPr>
            <p:cNvPr id="53" name="Picture 52"/>
            <p:cNvPicPr>
              <a:picLocks noChangeAspect="1"/>
            </p:cNvPicPr>
            <p:nvPr/>
          </p:nvPicPr>
          <p:blipFill>
            <a:blip r:embed="rId4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71680" y="5178766"/>
              <a:ext cx="225810" cy="450416"/>
            </a:xfrm>
            <a:prstGeom prst="rect">
              <a:avLst/>
            </a:prstGeom>
          </p:spPr>
        </p:pic>
        <p:pic>
          <p:nvPicPr>
            <p:cNvPr id="54" name="Picture 53"/>
            <p:cNvPicPr>
              <a:picLocks noChangeAspect="1"/>
            </p:cNvPicPr>
            <p:nvPr/>
          </p:nvPicPr>
          <p:blipFill>
            <a:blip r:embed="rId4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50226" y="5059817"/>
              <a:ext cx="225810" cy="450416"/>
            </a:xfrm>
            <a:prstGeom prst="rect">
              <a:avLst/>
            </a:prstGeom>
          </p:spPr>
        </p:pic>
        <p:pic>
          <p:nvPicPr>
            <p:cNvPr id="55" name="Picture 54"/>
            <p:cNvPicPr>
              <a:picLocks noChangeAspect="1"/>
            </p:cNvPicPr>
            <p:nvPr/>
          </p:nvPicPr>
          <p:blipFill>
            <a:blip r:embed="rId4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93134" y="5059817"/>
              <a:ext cx="225810" cy="450416"/>
            </a:xfrm>
            <a:prstGeom prst="rect">
              <a:avLst/>
            </a:prstGeom>
          </p:spPr>
        </p:pic>
      </p:grpSp>
      <p:pic>
        <p:nvPicPr>
          <p:cNvPr id="56" name="Picture 55"/>
          <p:cNvPicPr>
            <a:picLocks noChangeAspect="1"/>
          </p:cNvPicPr>
          <p:nvPr/>
        </p:nvPicPr>
        <p:blipFill>
          <a:blip r:embed="rId5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154" y="5742959"/>
            <a:ext cx="336686" cy="325570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6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137" y="1606828"/>
            <a:ext cx="339480" cy="339480"/>
          </a:xfrm>
          <a:prstGeom prst="rect">
            <a:avLst/>
          </a:prstGeom>
        </p:spPr>
      </p:pic>
      <p:sp>
        <p:nvSpPr>
          <p:cNvPr id="40" name="Oval 39"/>
          <p:cNvSpPr/>
          <p:nvPr/>
        </p:nvSpPr>
        <p:spPr>
          <a:xfrm>
            <a:off x="175882" y="2548346"/>
            <a:ext cx="521994" cy="526308"/>
          </a:xfrm>
          <a:prstGeom prst="ellipse">
            <a:avLst/>
          </a:prstGeom>
          <a:solidFill>
            <a:schemeClr val="accent3"/>
          </a:solidFill>
          <a:ln w="952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45586" y="3081427"/>
            <a:ext cx="7825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11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b="1" dirty="0"/>
              <a:t>solution</a:t>
            </a:r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248" y="2624796"/>
            <a:ext cx="392854" cy="350522"/>
          </a:xfrm>
          <a:prstGeom prst="rect">
            <a:avLst/>
          </a:prstGeom>
        </p:spPr>
      </p:pic>
      <p:sp>
        <p:nvSpPr>
          <p:cNvPr id="60" name="Rectangle 59"/>
          <p:cNvSpPr/>
          <p:nvPr/>
        </p:nvSpPr>
        <p:spPr>
          <a:xfrm>
            <a:off x="8064812" y="6382522"/>
            <a:ext cx="4079552" cy="42006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600" dirty="0"/>
              <a:t>@TCS   @</a:t>
            </a:r>
            <a:r>
              <a:rPr lang="en-US" sz="1600" dirty="0" err="1"/>
              <a:t>BurstIQ</a:t>
            </a:r>
            <a:r>
              <a:rPr lang="en-US" sz="1600" dirty="0"/>
              <a:t>   #</a:t>
            </a:r>
            <a:r>
              <a:rPr lang="en-US" sz="1600" dirty="0" err="1"/>
              <a:t>DCblockchain</a:t>
            </a:r>
            <a:endParaRPr lang="en-US" sz="1600" dirty="0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48" t="16802" r="25533" b="16457"/>
          <a:stretch/>
        </p:blipFill>
        <p:spPr>
          <a:xfrm>
            <a:off x="1336827" y="219537"/>
            <a:ext cx="849718" cy="1151186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16" t="21381" r="21694" b="24643"/>
          <a:stretch/>
        </p:blipFill>
        <p:spPr>
          <a:xfrm>
            <a:off x="1300752" y="3703416"/>
            <a:ext cx="921868" cy="89183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7186" t="36421" r="10810" b="10840"/>
          <a:stretch/>
        </p:blipFill>
        <p:spPr>
          <a:xfrm>
            <a:off x="1148178" y="5345876"/>
            <a:ext cx="1227016" cy="1119736"/>
          </a:xfrm>
          <a:prstGeom prst="rect">
            <a:avLst/>
          </a:prstGeom>
        </p:spPr>
      </p:pic>
      <p:sp>
        <p:nvSpPr>
          <p:cNvPr id="101" name="TextBox 100"/>
          <p:cNvSpPr txBox="1"/>
          <p:nvPr/>
        </p:nvSpPr>
        <p:spPr>
          <a:xfrm>
            <a:off x="3121277" y="1040286"/>
            <a:ext cx="886053" cy="293040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defRPr>
                <a:solidFill>
                  <a:srgbClr val="FFFF99"/>
                </a:solidFill>
              </a:defRPr>
            </a:lvl1pPr>
          </a:lstStyle>
          <a:p>
            <a:pPr algn="ctr"/>
            <a:r>
              <a:rPr lang="en-US" sz="1400" dirty="0">
                <a:solidFill>
                  <a:schemeClr val="accent6"/>
                </a:solidFill>
              </a:rPr>
              <a:t> (IPFS)</a:t>
            </a:r>
          </a:p>
        </p:txBody>
      </p:sp>
      <p:sp>
        <p:nvSpPr>
          <p:cNvPr id="157" name="Rectangle 156"/>
          <p:cNvSpPr/>
          <p:nvPr/>
        </p:nvSpPr>
        <p:spPr>
          <a:xfrm>
            <a:off x="1023726" y="1273393"/>
            <a:ext cx="15311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6"/>
                </a:solidFill>
              </a:rPr>
              <a:t>[physician]</a:t>
            </a:r>
          </a:p>
        </p:txBody>
      </p:sp>
      <p:sp>
        <p:nvSpPr>
          <p:cNvPr id="159" name="Rectangle 158"/>
          <p:cNvSpPr/>
          <p:nvPr/>
        </p:nvSpPr>
        <p:spPr>
          <a:xfrm>
            <a:off x="1063801" y="4659236"/>
            <a:ext cx="14510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4"/>
                </a:solidFill>
              </a:rPr>
              <a:t>[licensing]</a:t>
            </a:r>
          </a:p>
        </p:txBody>
      </p:sp>
      <p:sp>
        <p:nvSpPr>
          <p:cNvPr id="160" name="Rectangle 159"/>
          <p:cNvSpPr/>
          <p:nvPr/>
        </p:nvSpPr>
        <p:spPr>
          <a:xfrm>
            <a:off x="944377" y="6451001"/>
            <a:ext cx="16898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</a:t>
            </a:r>
            <a:r>
              <a:rPr lang="en-US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blockchain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]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1436" y="531996"/>
            <a:ext cx="484910" cy="48491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8088" y="428087"/>
            <a:ext cx="541324" cy="69272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5936" y="507798"/>
            <a:ext cx="891394" cy="533306"/>
          </a:xfrm>
          <a:prstGeom prst="rect">
            <a:avLst/>
          </a:prstGeom>
        </p:spPr>
      </p:pic>
      <p:pic>
        <p:nvPicPr>
          <p:cNvPr id="83" name="Picture 82"/>
          <p:cNvPicPr>
            <a:picLocks noChangeAspect="1"/>
          </p:cNvPicPr>
          <p:nvPr/>
        </p:nvPicPr>
        <p:blipFill>
          <a:blip r:embed="rId15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5865" y="3951655"/>
            <a:ext cx="1055842" cy="537912"/>
          </a:xfrm>
          <a:prstGeom prst="rect">
            <a:avLst/>
          </a:prstGeom>
        </p:spPr>
      </p:pic>
      <p:pic>
        <p:nvPicPr>
          <p:cNvPr id="86" name="Picture 85"/>
          <p:cNvPicPr>
            <a:picLocks noChangeAspect="1"/>
          </p:cNvPicPr>
          <p:nvPr/>
        </p:nvPicPr>
        <p:blipFill>
          <a:blip r:embed="rId16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9444" y="3942399"/>
            <a:ext cx="958246" cy="706296"/>
          </a:xfrm>
          <a:prstGeom prst="rect">
            <a:avLst/>
          </a:prstGeom>
        </p:spPr>
      </p:pic>
      <p:pic>
        <p:nvPicPr>
          <p:cNvPr id="17" name="Graphic 16" descr="Disk"/>
          <p:cNvPicPr>
            <a:picLocks noChangeAspect="1"/>
          </p:cNvPicPr>
          <p:nvPr/>
        </p:nvPicPr>
        <p:blipFill>
          <a:blip r:embed="rId17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3872008" y="5375180"/>
            <a:ext cx="914400" cy="914400"/>
          </a:xfrm>
          <a:prstGeom prst="rect">
            <a:avLst/>
          </a:prstGeom>
        </p:spPr>
      </p:pic>
      <p:sp>
        <p:nvSpPr>
          <p:cNvPr id="89" name="TextBox 88"/>
          <p:cNvSpPr txBox="1"/>
          <p:nvPr/>
        </p:nvSpPr>
        <p:spPr>
          <a:xfrm>
            <a:off x="3739370" y="6102393"/>
            <a:ext cx="1138452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algn="ctr"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sz="1400" dirty="0"/>
              <a:t> (</a:t>
            </a:r>
            <a:r>
              <a:rPr lang="en-US" sz="1400" dirty="0" err="1"/>
              <a:t>BigChain</a:t>
            </a:r>
            <a:r>
              <a:rPr lang="en-US" sz="1400" dirty="0"/>
              <a:t>)</a:t>
            </a:r>
          </a:p>
        </p:txBody>
      </p:sp>
      <p:pic>
        <p:nvPicPr>
          <p:cNvPr id="90" name="Picture 89"/>
          <p:cNvPicPr>
            <a:picLocks noChangeAspect="1"/>
          </p:cNvPicPr>
          <p:nvPr/>
        </p:nvPicPr>
        <p:blipFill>
          <a:blip r:embed="rId16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3525" y="683140"/>
            <a:ext cx="776146" cy="572076"/>
          </a:xfrm>
          <a:prstGeom prst="rect">
            <a:avLst/>
          </a:prstGeom>
        </p:spPr>
      </p:pic>
      <p:pic>
        <p:nvPicPr>
          <p:cNvPr id="95" name="Graphic 94" descr="Disk"/>
          <p:cNvPicPr>
            <a:picLocks noChangeAspect="1"/>
          </p:cNvPicPr>
          <p:nvPr/>
        </p:nvPicPr>
        <p:blipFill>
          <a:blip r:embed="rId17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9072885" y="5375180"/>
            <a:ext cx="914400" cy="914400"/>
          </a:xfrm>
          <a:prstGeom prst="rect">
            <a:avLst/>
          </a:prstGeom>
        </p:spPr>
      </p:pic>
      <p:sp>
        <p:nvSpPr>
          <p:cNvPr id="96" name="TextBox 95"/>
          <p:cNvSpPr txBox="1"/>
          <p:nvPr/>
        </p:nvSpPr>
        <p:spPr>
          <a:xfrm>
            <a:off x="8946686" y="6102393"/>
            <a:ext cx="1138452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algn="ctr"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sz="1400" dirty="0"/>
              <a:t> (</a:t>
            </a:r>
            <a:r>
              <a:rPr lang="en-US" sz="1400" dirty="0" err="1"/>
              <a:t>BigChain</a:t>
            </a:r>
            <a:r>
              <a:rPr lang="en-US" sz="1400" dirty="0"/>
              <a:t>)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997527" y="1753115"/>
            <a:ext cx="11139056" cy="1620988"/>
          </a:xfrm>
          <a:prstGeom prst="rect">
            <a:avLst/>
          </a:prstGeom>
          <a:solidFill>
            <a:srgbClr val="009DD9">
              <a:alpha val="45882"/>
            </a:srgb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/>
          </a:lstStyle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9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7535" y="5551356"/>
            <a:ext cx="1046412" cy="584982"/>
          </a:xfrm>
          <a:prstGeom prst="rect">
            <a:avLst/>
          </a:prstGeom>
        </p:spPr>
      </p:pic>
      <p:pic>
        <p:nvPicPr>
          <p:cNvPr id="74" name="Picture 73"/>
          <p:cNvPicPr>
            <a:picLocks noChangeAspect="1"/>
          </p:cNvPicPr>
          <p:nvPr/>
        </p:nvPicPr>
        <p:blipFill>
          <a:blip r:embed="rId19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3546" y="5551356"/>
            <a:ext cx="1046412" cy="58498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0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2224" y="5460251"/>
            <a:ext cx="601418" cy="69226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21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7212" y="5693589"/>
            <a:ext cx="350552" cy="340305"/>
          </a:xfrm>
          <a:prstGeom prst="rect">
            <a:avLst/>
          </a:prstGeom>
        </p:spPr>
      </p:pic>
      <p:pic>
        <p:nvPicPr>
          <p:cNvPr id="78" name="Picture 77"/>
          <p:cNvPicPr>
            <a:picLocks noChangeAspect="1"/>
          </p:cNvPicPr>
          <p:nvPr/>
        </p:nvPicPr>
        <p:blipFill>
          <a:blip r:embed="rId20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9936" y="5460489"/>
            <a:ext cx="601418" cy="692264"/>
          </a:xfrm>
          <a:prstGeom prst="rect">
            <a:avLst/>
          </a:prstGeom>
        </p:spPr>
      </p:pic>
      <p:pic>
        <p:nvPicPr>
          <p:cNvPr id="79" name="Picture 78"/>
          <p:cNvPicPr>
            <a:picLocks noChangeAspect="1"/>
          </p:cNvPicPr>
          <p:nvPr/>
        </p:nvPicPr>
        <p:blipFill>
          <a:blip r:embed="rId21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290" y="5693827"/>
            <a:ext cx="350552" cy="340305"/>
          </a:xfrm>
          <a:prstGeom prst="rect">
            <a:avLst/>
          </a:prstGeom>
        </p:spPr>
      </p:pic>
      <p:pic>
        <p:nvPicPr>
          <p:cNvPr id="82" name="Picture 81"/>
          <p:cNvPicPr>
            <a:picLocks noChangeAspect="1"/>
          </p:cNvPicPr>
          <p:nvPr/>
        </p:nvPicPr>
        <p:blipFill>
          <a:blip r:embed="rId2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6420" y="3853744"/>
            <a:ext cx="879100" cy="72926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5865" y="2367326"/>
            <a:ext cx="1055842" cy="53791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9444" y="2358070"/>
            <a:ext cx="958246" cy="70629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2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6420" y="2259937"/>
            <a:ext cx="879100" cy="729268"/>
          </a:xfrm>
          <a:prstGeom prst="rect">
            <a:avLst/>
          </a:prstGeom>
        </p:spPr>
      </p:pic>
      <p:sp>
        <p:nvSpPr>
          <p:cNvPr id="19" name="Arrow: Down 18"/>
          <p:cNvSpPr/>
          <p:nvPr/>
        </p:nvSpPr>
        <p:spPr>
          <a:xfrm>
            <a:off x="4250344" y="1247475"/>
            <a:ext cx="234363" cy="4148486"/>
          </a:xfrm>
          <a:prstGeom prst="downArrow">
            <a:avLst>
              <a:gd name="adj1" fmla="val 26354"/>
              <a:gd name="adj2" fmla="val 50000"/>
            </a:avLst>
          </a:prstGeom>
          <a:solidFill>
            <a:srgbClr val="595959"/>
          </a:solidFill>
          <a:ln>
            <a:solidFill>
              <a:srgbClr val="5959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Arrow: Down 84"/>
          <p:cNvSpPr/>
          <p:nvPr/>
        </p:nvSpPr>
        <p:spPr>
          <a:xfrm>
            <a:off x="9544912" y="2425621"/>
            <a:ext cx="234363" cy="2970340"/>
          </a:xfrm>
          <a:prstGeom prst="downArrow">
            <a:avLst>
              <a:gd name="adj1" fmla="val 26354"/>
              <a:gd name="adj2" fmla="val 50000"/>
            </a:avLst>
          </a:prstGeom>
          <a:solidFill>
            <a:srgbClr val="595959"/>
          </a:solidFill>
          <a:ln>
            <a:solidFill>
              <a:srgbClr val="5959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Arrow: Down 86"/>
          <p:cNvSpPr/>
          <p:nvPr/>
        </p:nvSpPr>
        <p:spPr>
          <a:xfrm flipV="1">
            <a:off x="11197535" y="1247475"/>
            <a:ext cx="234363" cy="4148486"/>
          </a:xfrm>
          <a:prstGeom prst="downArrow">
            <a:avLst>
              <a:gd name="adj1" fmla="val 26354"/>
              <a:gd name="adj2" fmla="val 50000"/>
            </a:avLst>
          </a:prstGeom>
          <a:solidFill>
            <a:srgbClr val="595959"/>
          </a:solidFill>
          <a:ln>
            <a:solidFill>
              <a:srgbClr val="5959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Arrow: Down 87"/>
          <p:cNvSpPr/>
          <p:nvPr/>
        </p:nvSpPr>
        <p:spPr>
          <a:xfrm>
            <a:off x="5775231" y="2425621"/>
            <a:ext cx="234363" cy="2970340"/>
          </a:xfrm>
          <a:prstGeom prst="downArrow">
            <a:avLst>
              <a:gd name="adj1" fmla="val 26354"/>
              <a:gd name="adj2" fmla="val 50000"/>
            </a:avLst>
          </a:prstGeom>
          <a:solidFill>
            <a:srgbClr val="595959"/>
          </a:solidFill>
          <a:ln>
            <a:solidFill>
              <a:srgbClr val="5959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 rot="16200000">
            <a:off x="5973361" y="2326620"/>
            <a:ext cx="76318" cy="274320"/>
          </a:xfrm>
          <a:prstGeom prst="rect">
            <a:avLst/>
          </a:prstGeom>
          <a:solidFill>
            <a:srgbClr val="595959"/>
          </a:solidFill>
          <a:ln>
            <a:solidFill>
              <a:srgbClr val="5959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/>
          <p:cNvSpPr/>
          <p:nvPr/>
        </p:nvSpPr>
        <p:spPr>
          <a:xfrm rot="16200000">
            <a:off x="5973361" y="4112921"/>
            <a:ext cx="76318" cy="274320"/>
          </a:xfrm>
          <a:prstGeom prst="rect">
            <a:avLst/>
          </a:prstGeom>
          <a:solidFill>
            <a:srgbClr val="595959"/>
          </a:solidFill>
          <a:ln>
            <a:solidFill>
              <a:srgbClr val="5959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 rot="16200000">
            <a:off x="9487717" y="2326620"/>
            <a:ext cx="76318" cy="274320"/>
          </a:xfrm>
          <a:prstGeom prst="rect">
            <a:avLst/>
          </a:prstGeom>
          <a:solidFill>
            <a:srgbClr val="595959"/>
          </a:solidFill>
          <a:ln>
            <a:solidFill>
              <a:srgbClr val="5959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/>
          <p:cNvSpPr/>
          <p:nvPr/>
        </p:nvSpPr>
        <p:spPr>
          <a:xfrm rot="16200000">
            <a:off x="9487717" y="4112921"/>
            <a:ext cx="76318" cy="274320"/>
          </a:xfrm>
          <a:prstGeom prst="rect">
            <a:avLst/>
          </a:prstGeom>
          <a:solidFill>
            <a:srgbClr val="595959"/>
          </a:solidFill>
          <a:ln>
            <a:solidFill>
              <a:srgbClr val="5959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Rectangle 157"/>
          <p:cNvSpPr/>
          <p:nvPr/>
        </p:nvSpPr>
        <p:spPr>
          <a:xfrm>
            <a:off x="1262573" y="2966188"/>
            <a:ext cx="10534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[payer]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7387733" y="2889532"/>
            <a:ext cx="886053" cy="293040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defRPr>
                <a:solidFill>
                  <a:srgbClr val="FFFF99"/>
                </a:solidFill>
              </a:defRPr>
            </a:lvl1pPr>
          </a:lstStyle>
          <a:p>
            <a:pPr algn="ctr"/>
            <a:r>
              <a:rPr lang="en-US" sz="1400" dirty="0">
                <a:solidFill>
                  <a:schemeClr val="accent1"/>
                </a:solidFill>
              </a:rPr>
              <a:t> (IPFS)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7387733" y="4479175"/>
            <a:ext cx="886053" cy="293040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defRPr>
                <a:solidFill>
                  <a:srgbClr val="FFFF99"/>
                </a:solidFill>
              </a:defRPr>
            </a:lvl1pPr>
          </a:lstStyle>
          <a:p>
            <a:pPr algn="ctr"/>
            <a:r>
              <a:rPr lang="en-US" sz="1400" dirty="0">
                <a:solidFill>
                  <a:schemeClr val="accent4"/>
                </a:solidFill>
              </a:rPr>
              <a:t> (IPFS)</a:t>
            </a:r>
          </a:p>
        </p:txBody>
      </p:sp>
      <p:sp>
        <p:nvSpPr>
          <p:cNvPr id="2" name="Double Bracket 1"/>
          <p:cNvSpPr/>
          <p:nvPr/>
        </p:nvSpPr>
        <p:spPr>
          <a:xfrm>
            <a:off x="2499645" y="219537"/>
            <a:ext cx="2194703" cy="1301863"/>
          </a:xfrm>
          <a:prstGeom prst="bracketPair">
            <a:avLst>
              <a:gd name="adj" fmla="val 10514"/>
            </a:avLst>
          </a:prstGeom>
          <a:ln w="38100">
            <a:solidFill>
              <a:srgbClr val="FF44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2524408" y="160371"/>
            <a:ext cx="279290" cy="279290"/>
          </a:xfrm>
          <a:prstGeom prst="ellipse">
            <a:avLst/>
          </a:prstGeom>
          <a:solidFill>
            <a:srgbClr val="FF4445"/>
          </a:solidFill>
          <a:ln>
            <a:solidFill>
              <a:srgbClr val="FF44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600" b="1" dirty="0"/>
              <a:t>1</a:t>
            </a:r>
          </a:p>
        </p:txBody>
      </p:sp>
      <p:sp>
        <p:nvSpPr>
          <p:cNvPr id="71" name="Double Bracket 70"/>
          <p:cNvSpPr/>
          <p:nvPr/>
        </p:nvSpPr>
        <p:spPr>
          <a:xfrm>
            <a:off x="6235197" y="2157212"/>
            <a:ext cx="1038904" cy="1081826"/>
          </a:xfrm>
          <a:prstGeom prst="bracketPair">
            <a:avLst>
              <a:gd name="adj" fmla="val 10514"/>
            </a:avLst>
          </a:prstGeom>
          <a:noFill/>
          <a:ln w="38100">
            <a:solidFill>
              <a:srgbClr val="FF44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/>
          <p:cNvSpPr/>
          <p:nvPr/>
        </p:nvSpPr>
        <p:spPr>
          <a:xfrm>
            <a:off x="6263177" y="2047661"/>
            <a:ext cx="279290" cy="279290"/>
          </a:xfrm>
          <a:prstGeom prst="ellipse">
            <a:avLst/>
          </a:prstGeom>
          <a:solidFill>
            <a:srgbClr val="FF4445"/>
          </a:solidFill>
          <a:ln>
            <a:solidFill>
              <a:srgbClr val="FF44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600" b="1" dirty="0"/>
              <a:t>2</a:t>
            </a:r>
          </a:p>
        </p:txBody>
      </p:sp>
      <p:sp>
        <p:nvSpPr>
          <p:cNvPr id="73" name="Double Bracket 72"/>
          <p:cNvSpPr/>
          <p:nvPr/>
        </p:nvSpPr>
        <p:spPr>
          <a:xfrm>
            <a:off x="7431242" y="2157211"/>
            <a:ext cx="1908143" cy="1081827"/>
          </a:xfrm>
          <a:prstGeom prst="bracketPair">
            <a:avLst>
              <a:gd name="adj" fmla="val 10514"/>
            </a:avLst>
          </a:prstGeom>
          <a:noFill/>
          <a:ln w="38100">
            <a:solidFill>
              <a:srgbClr val="FF44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/>
          <p:cNvSpPr/>
          <p:nvPr/>
        </p:nvSpPr>
        <p:spPr>
          <a:xfrm>
            <a:off x="7452740" y="2047661"/>
            <a:ext cx="279290" cy="279290"/>
          </a:xfrm>
          <a:prstGeom prst="ellipse">
            <a:avLst/>
          </a:prstGeom>
          <a:solidFill>
            <a:srgbClr val="FF4445"/>
          </a:solidFill>
          <a:ln>
            <a:solidFill>
              <a:srgbClr val="FF44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600" b="1" dirty="0"/>
              <a:t>3</a:t>
            </a:r>
          </a:p>
        </p:txBody>
      </p:sp>
      <p:sp>
        <p:nvSpPr>
          <p:cNvPr id="80" name="Double Bracket 79"/>
          <p:cNvSpPr/>
          <p:nvPr/>
        </p:nvSpPr>
        <p:spPr>
          <a:xfrm>
            <a:off x="10749696" y="219537"/>
            <a:ext cx="1078039" cy="1301863"/>
          </a:xfrm>
          <a:prstGeom prst="bracketPair">
            <a:avLst>
              <a:gd name="adj" fmla="val 10514"/>
            </a:avLst>
          </a:prstGeom>
          <a:ln w="38100">
            <a:solidFill>
              <a:srgbClr val="FF44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/>
          <p:cNvSpPr/>
          <p:nvPr/>
        </p:nvSpPr>
        <p:spPr>
          <a:xfrm>
            <a:off x="10767259" y="160371"/>
            <a:ext cx="279290" cy="279290"/>
          </a:xfrm>
          <a:prstGeom prst="ellipse">
            <a:avLst/>
          </a:prstGeom>
          <a:solidFill>
            <a:srgbClr val="FF4445"/>
          </a:solidFill>
          <a:ln>
            <a:solidFill>
              <a:srgbClr val="FF44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600" b="1" dirty="0"/>
              <a:t>6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219361" y="2019487"/>
            <a:ext cx="979108" cy="925624"/>
          </a:xfrm>
          <a:prstGeom prst="rect">
            <a:avLst/>
          </a:prstGeom>
        </p:spPr>
      </p:pic>
      <p:sp>
        <p:nvSpPr>
          <p:cNvPr id="84" name="Double Bracket 83"/>
          <p:cNvSpPr/>
          <p:nvPr/>
        </p:nvSpPr>
        <p:spPr>
          <a:xfrm>
            <a:off x="6235197" y="3683359"/>
            <a:ext cx="1038904" cy="1081826"/>
          </a:xfrm>
          <a:prstGeom prst="bracketPair">
            <a:avLst>
              <a:gd name="adj" fmla="val 10514"/>
            </a:avLst>
          </a:prstGeom>
          <a:noFill/>
          <a:ln w="38100">
            <a:solidFill>
              <a:srgbClr val="FF44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/>
          <p:cNvSpPr/>
          <p:nvPr/>
        </p:nvSpPr>
        <p:spPr>
          <a:xfrm>
            <a:off x="6263177" y="3573808"/>
            <a:ext cx="279290" cy="279290"/>
          </a:xfrm>
          <a:prstGeom prst="ellipse">
            <a:avLst/>
          </a:prstGeom>
          <a:solidFill>
            <a:srgbClr val="FF4445"/>
          </a:solidFill>
          <a:ln>
            <a:solidFill>
              <a:srgbClr val="FF44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600" b="1" dirty="0"/>
              <a:t>4</a:t>
            </a:r>
          </a:p>
        </p:txBody>
      </p:sp>
      <p:sp>
        <p:nvSpPr>
          <p:cNvPr id="102" name="Double Bracket 101"/>
          <p:cNvSpPr/>
          <p:nvPr/>
        </p:nvSpPr>
        <p:spPr>
          <a:xfrm>
            <a:off x="7431242" y="3695637"/>
            <a:ext cx="1908143" cy="1081827"/>
          </a:xfrm>
          <a:prstGeom prst="bracketPair">
            <a:avLst>
              <a:gd name="adj" fmla="val 10514"/>
            </a:avLst>
          </a:prstGeom>
          <a:noFill/>
          <a:ln w="38100">
            <a:solidFill>
              <a:srgbClr val="FF44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/>
          <p:cNvSpPr/>
          <p:nvPr/>
        </p:nvSpPr>
        <p:spPr>
          <a:xfrm>
            <a:off x="7452740" y="3586087"/>
            <a:ext cx="279290" cy="279290"/>
          </a:xfrm>
          <a:prstGeom prst="ellipse">
            <a:avLst/>
          </a:prstGeom>
          <a:solidFill>
            <a:srgbClr val="FF4445"/>
          </a:solidFill>
          <a:ln>
            <a:solidFill>
              <a:srgbClr val="FF44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600" b="1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7736796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12240" y="0"/>
            <a:ext cx="11280240" cy="68508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CustomShape 1"/>
          <p:cNvSpPr/>
          <p:nvPr/>
        </p:nvSpPr>
        <p:spPr>
          <a:xfrm>
            <a:off x="0" y="2425680"/>
            <a:ext cx="914400" cy="976320"/>
          </a:xfrm>
          <a:prstGeom prst="rect">
            <a:avLst/>
          </a:prstGeom>
          <a:solidFill>
            <a:srgbClr val="0F6FC6"/>
          </a:solidFill>
          <a:ln w="14040">
            <a:noFill/>
          </a:ln>
        </p:spPr>
      </p:sp>
      <p:sp>
        <p:nvSpPr>
          <p:cNvPr id="163" name="CustomShape 14"/>
          <p:cNvSpPr/>
          <p:nvPr/>
        </p:nvSpPr>
        <p:spPr>
          <a:xfrm>
            <a:off x="8113320" y="6431040"/>
            <a:ext cx="4079160" cy="419760"/>
          </a:xfrm>
          <a:prstGeom prst="rect">
            <a:avLst/>
          </a:prstGeom>
          <a:solidFill>
            <a:schemeClr val="accent6">
              <a:lumMod val="75000"/>
            </a:schemeClr>
          </a:solidFill>
          <a:ln w="14040">
            <a:noFill/>
          </a:ln>
        </p:spPr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r>
              <a:rPr lang="en-US" sz="1600" dirty="0">
                <a:solidFill>
                  <a:srgbClr val="FFFFFF"/>
                </a:solidFill>
                <a:latin typeface="Century Schoolbook"/>
              </a:rPr>
              <a:t>@TCS   @</a:t>
            </a:r>
            <a:r>
              <a:rPr lang="en-US" sz="1600" dirty="0" err="1">
                <a:solidFill>
                  <a:srgbClr val="FFFFFF"/>
                </a:solidFill>
                <a:latin typeface="Century Schoolbook"/>
              </a:rPr>
              <a:t>BurstIQ</a:t>
            </a:r>
            <a:r>
              <a:rPr lang="en-US" sz="1600" dirty="0">
                <a:solidFill>
                  <a:srgbClr val="FFFFFF"/>
                </a:solidFill>
                <a:latin typeface="Century Schoolbook"/>
              </a:rPr>
              <a:t>   #</a:t>
            </a:r>
            <a:r>
              <a:rPr lang="en-US" sz="1600" dirty="0" err="1">
                <a:solidFill>
                  <a:srgbClr val="FFFFFF"/>
                </a:solidFill>
                <a:latin typeface="Century Schoolbook"/>
              </a:rPr>
              <a:t>DCblockchain</a:t>
            </a:r>
            <a:endParaRPr dirty="0"/>
          </a:p>
        </p:txBody>
      </p:sp>
      <p:pic>
        <p:nvPicPr>
          <p:cNvPr id="164" name="Picture 163"/>
          <p:cNvPicPr/>
          <p:nvPr/>
        </p:nvPicPr>
        <p:blipFill>
          <a:blip r:embed="rId2"/>
          <a:stretch>
            <a:fillRect/>
          </a:stretch>
        </p:blipFill>
        <p:spPr>
          <a:xfrm>
            <a:off x="1039680" y="567720"/>
            <a:ext cx="10972800" cy="5852160"/>
          </a:xfrm>
          <a:prstGeom prst="rect">
            <a:avLst/>
          </a:prstGeom>
          <a:solidFill>
            <a:srgbClr val="A5C249">
              <a:alpha val="23137"/>
            </a:srgbClr>
          </a:solidFill>
          <a:ln w="57150">
            <a:solidFill>
              <a:schemeClr val="accent6">
                <a:lumMod val="75000"/>
              </a:schemeClr>
            </a:solidFill>
          </a:ln>
        </p:spPr>
      </p:pic>
      <p:sp>
        <p:nvSpPr>
          <p:cNvPr id="33" name="Rectangle 32"/>
          <p:cNvSpPr/>
          <p:nvPr/>
        </p:nvSpPr>
        <p:spPr>
          <a:xfrm>
            <a:off x="1595256" y="82693"/>
            <a:ext cx="33842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Physician creates a </a:t>
            </a:r>
            <a:r>
              <a:rPr lang="en-US" b="1" u="sng" dirty="0">
                <a:solidFill>
                  <a:schemeClr val="bg1"/>
                </a:solidFill>
              </a:rPr>
              <a:t>profile</a:t>
            </a:r>
          </a:p>
        </p:txBody>
      </p:sp>
      <p:sp>
        <p:nvSpPr>
          <p:cNvPr id="34" name="Oval 33"/>
          <p:cNvSpPr/>
          <p:nvPr/>
        </p:nvSpPr>
        <p:spPr>
          <a:xfrm>
            <a:off x="1061751" y="45370"/>
            <a:ext cx="483714" cy="483714"/>
          </a:xfrm>
          <a:prstGeom prst="ellipse">
            <a:avLst/>
          </a:prstGeom>
          <a:solidFill>
            <a:srgbClr val="FF4445"/>
          </a:solidFill>
          <a:ln>
            <a:solidFill>
              <a:srgbClr val="FF44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2800" b="1" dirty="0"/>
              <a:t>1</a:t>
            </a:r>
          </a:p>
        </p:txBody>
      </p:sp>
      <p:sp>
        <p:nvSpPr>
          <p:cNvPr id="36" name="Rectangle 35"/>
          <p:cNvSpPr/>
          <p:nvPr/>
        </p:nvSpPr>
        <p:spPr>
          <a:xfrm>
            <a:off x="-19317" y="2425621"/>
            <a:ext cx="914400" cy="97674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175882" y="1521400"/>
            <a:ext cx="521994" cy="526308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175882" y="494454"/>
            <a:ext cx="521994" cy="526308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175882" y="4602238"/>
            <a:ext cx="521994" cy="526308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175882" y="3575292"/>
            <a:ext cx="521994" cy="526308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175882" y="5629182"/>
            <a:ext cx="521994" cy="526308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>
            <a:off x="213902" y="1036322"/>
            <a:ext cx="44595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>
                <a:solidFill>
                  <a:schemeClr val="accent1">
                    <a:lumMod val="75000"/>
                  </a:schemeClr>
                </a:solidFill>
              </a:rPr>
              <a:t>idea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90470" y="2047583"/>
            <a:ext cx="69281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>
                <a:solidFill>
                  <a:schemeClr val="accent1">
                    <a:lumMod val="75000"/>
                  </a:schemeClr>
                </a:solidFill>
              </a:rPr>
              <a:t>problem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-20938" y="4105531"/>
            <a:ext cx="91563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>
                <a:solidFill>
                  <a:schemeClr val="accent1">
                    <a:lumMod val="75000"/>
                  </a:schemeClr>
                </a:solidFill>
              </a:rPr>
              <a:t>opportunity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180238" y="5142092"/>
            <a:ext cx="51328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105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team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109708" y="6170169"/>
            <a:ext cx="65434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>
                <a:solidFill>
                  <a:schemeClr val="accent1">
                    <a:lumMod val="75000"/>
                  </a:schemeClr>
                </a:solidFill>
              </a:rPr>
              <a:t>next up</a:t>
            </a:r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 rotWithShape="1"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64" t="24850" r="27333" b="23645"/>
          <a:stretch/>
        </p:blipFill>
        <p:spPr>
          <a:xfrm flipH="1">
            <a:off x="284460" y="567867"/>
            <a:ext cx="327332" cy="359448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649" y="3631938"/>
            <a:ext cx="397890" cy="421628"/>
          </a:xfrm>
          <a:prstGeom prst="rect">
            <a:avLst/>
          </a:prstGeom>
        </p:spPr>
      </p:pic>
      <p:grpSp>
        <p:nvGrpSpPr>
          <p:cNvPr id="49" name="Group 48"/>
          <p:cNvGrpSpPr/>
          <p:nvPr/>
        </p:nvGrpSpPr>
        <p:grpSpPr>
          <a:xfrm>
            <a:off x="250879" y="4723304"/>
            <a:ext cx="395736" cy="336940"/>
            <a:chOff x="1650226" y="5059817"/>
            <a:chExt cx="668718" cy="569365"/>
          </a:xfrm>
        </p:grpSpPr>
        <p:pic>
          <p:nvPicPr>
            <p:cNvPr id="50" name="Picture 49"/>
            <p:cNvPicPr>
              <a:picLocks noChangeAspect="1"/>
            </p:cNvPicPr>
            <p:nvPr/>
          </p:nvPicPr>
          <p:blipFill>
            <a:blip r:embed="rId5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71680" y="5178766"/>
              <a:ext cx="225810" cy="450416"/>
            </a:xfrm>
            <a:prstGeom prst="rect">
              <a:avLst/>
            </a:prstGeom>
          </p:spPr>
        </p:pic>
        <p:pic>
          <p:nvPicPr>
            <p:cNvPr id="51" name="Picture 50"/>
            <p:cNvPicPr>
              <a:picLocks noChangeAspect="1"/>
            </p:cNvPicPr>
            <p:nvPr/>
          </p:nvPicPr>
          <p:blipFill>
            <a:blip r:embed="rId5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50226" y="5059817"/>
              <a:ext cx="225810" cy="450416"/>
            </a:xfrm>
            <a:prstGeom prst="rect">
              <a:avLst/>
            </a:prstGeom>
          </p:spPr>
        </p:pic>
        <p:pic>
          <p:nvPicPr>
            <p:cNvPr id="52" name="Picture 51"/>
            <p:cNvPicPr>
              <a:picLocks noChangeAspect="1"/>
            </p:cNvPicPr>
            <p:nvPr/>
          </p:nvPicPr>
          <p:blipFill>
            <a:blip r:embed="rId5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93134" y="5059817"/>
              <a:ext cx="225810" cy="450416"/>
            </a:xfrm>
            <a:prstGeom prst="rect">
              <a:avLst/>
            </a:prstGeom>
          </p:spPr>
        </p:pic>
      </p:grpSp>
      <p:pic>
        <p:nvPicPr>
          <p:cNvPr id="53" name="Picture 52"/>
          <p:cNvPicPr>
            <a:picLocks noChangeAspect="1"/>
          </p:cNvPicPr>
          <p:nvPr/>
        </p:nvPicPr>
        <p:blipFill>
          <a:blip r:embed="rId6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154" y="5742959"/>
            <a:ext cx="336686" cy="325570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7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137" y="1606828"/>
            <a:ext cx="339480" cy="339480"/>
          </a:xfrm>
          <a:prstGeom prst="rect">
            <a:avLst/>
          </a:prstGeom>
        </p:spPr>
      </p:pic>
      <p:sp>
        <p:nvSpPr>
          <p:cNvPr id="55" name="Oval 54"/>
          <p:cNvSpPr/>
          <p:nvPr/>
        </p:nvSpPr>
        <p:spPr>
          <a:xfrm>
            <a:off x="175882" y="2548346"/>
            <a:ext cx="521994" cy="526308"/>
          </a:xfrm>
          <a:prstGeom prst="ellipse">
            <a:avLst/>
          </a:prstGeom>
          <a:solidFill>
            <a:schemeClr val="accent3"/>
          </a:solidFill>
          <a:ln w="952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6" name="TextBox 55"/>
          <p:cNvSpPr txBox="1"/>
          <p:nvPr/>
        </p:nvSpPr>
        <p:spPr>
          <a:xfrm>
            <a:off x="45586" y="3081427"/>
            <a:ext cx="7825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11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b="1" dirty="0"/>
              <a:t>solution</a:t>
            </a:r>
          </a:p>
        </p:txBody>
      </p:sp>
      <p:pic>
        <p:nvPicPr>
          <p:cNvPr id="57" name="Picture 5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248" y="2624796"/>
            <a:ext cx="392854" cy="350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829656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/>
          <p:cNvSpPr/>
          <p:nvPr/>
        </p:nvSpPr>
        <p:spPr>
          <a:xfrm>
            <a:off x="912240" y="0"/>
            <a:ext cx="11280240" cy="685080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CustomShape 1"/>
          <p:cNvSpPr/>
          <p:nvPr/>
        </p:nvSpPr>
        <p:spPr>
          <a:xfrm>
            <a:off x="-6439" y="2425680"/>
            <a:ext cx="914400" cy="976320"/>
          </a:xfrm>
          <a:prstGeom prst="rect">
            <a:avLst/>
          </a:prstGeom>
          <a:solidFill>
            <a:srgbClr val="0F6FC6"/>
          </a:solidFill>
          <a:ln w="14040">
            <a:noFill/>
          </a:ln>
        </p:spPr>
      </p:sp>
      <p:sp>
        <p:nvSpPr>
          <p:cNvPr id="163" name="CustomShape 14"/>
          <p:cNvSpPr/>
          <p:nvPr/>
        </p:nvSpPr>
        <p:spPr>
          <a:xfrm>
            <a:off x="8113320" y="6431040"/>
            <a:ext cx="4079160" cy="419760"/>
          </a:xfrm>
          <a:prstGeom prst="rect">
            <a:avLst/>
          </a:prstGeom>
          <a:solidFill>
            <a:schemeClr val="accent2"/>
          </a:solidFill>
          <a:ln w="14040">
            <a:noFill/>
          </a:ln>
        </p:spPr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r>
              <a:rPr lang="en-US" sz="1600" dirty="0">
                <a:solidFill>
                  <a:srgbClr val="FFFFFF"/>
                </a:solidFill>
                <a:latin typeface="Century Schoolbook"/>
              </a:rPr>
              <a:t>@TCS   @</a:t>
            </a:r>
            <a:r>
              <a:rPr lang="en-US" sz="1600" dirty="0" err="1">
                <a:solidFill>
                  <a:srgbClr val="FFFFFF"/>
                </a:solidFill>
                <a:latin typeface="Century Schoolbook"/>
              </a:rPr>
              <a:t>BurstIQ</a:t>
            </a:r>
            <a:r>
              <a:rPr lang="en-US" sz="1600" dirty="0">
                <a:solidFill>
                  <a:srgbClr val="FFFFFF"/>
                </a:solidFill>
                <a:latin typeface="Century Schoolbook"/>
              </a:rPr>
              <a:t>   #</a:t>
            </a:r>
            <a:r>
              <a:rPr lang="en-US" sz="1600" dirty="0" err="1">
                <a:solidFill>
                  <a:srgbClr val="FFFFFF"/>
                </a:solidFill>
                <a:latin typeface="Century Schoolbook"/>
              </a:rPr>
              <a:t>DCblockchain</a:t>
            </a:r>
            <a:endParaRPr dirty="0"/>
          </a:p>
        </p:txBody>
      </p:sp>
      <p:pic>
        <p:nvPicPr>
          <p:cNvPr id="165" name="Picture 164"/>
          <p:cNvPicPr/>
          <p:nvPr/>
        </p:nvPicPr>
        <p:blipFill>
          <a:blip r:embed="rId2"/>
          <a:stretch>
            <a:fillRect/>
          </a:stretch>
        </p:blipFill>
        <p:spPr>
          <a:xfrm>
            <a:off x="1039680" y="567720"/>
            <a:ext cx="10972800" cy="5852520"/>
          </a:xfrm>
          <a:prstGeom prst="rect">
            <a:avLst/>
          </a:prstGeom>
          <a:solidFill>
            <a:srgbClr val="009DD9">
              <a:alpha val="45882"/>
            </a:srgbClr>
          </a:solidFill>
          <a:ln w="57150">
            <a:solidFill>
              <a:schemeClr val="accent2"/>
            </a:solidFill>
          </a:ln>
        </p:spPr>
      </p:pic>
      <p:sp>
        <p:nvSpPr>
          <p:cNvPr id="32" name="Oval 31"/>
          <p:cNvSpPr/>
          <p:nvPr/>
        </p:nvSpPr>
        <p:spPr>
          <a:xfrm>
            <a:off x="1061751" y="45370"/>
            <a:ext cx="483714" cy="483714"/>
          </a:xfrm>
          <a:prstGeom prst="ellipse">
            <a:avLst/>
          </a:prstGeom>
          <a:solidFill>
            <a:srgbClr val="FF4445"/>
          </a:solidFill>
          <a:ln>
            <a:solidFill>
              <a:srgbClr val="FF44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2800" b="1" dirty="0"/>
              <a:t>2</a:t>
            </a:r>
          </a:p>
        </p:txBody>
      </p:sp>
      <p:sp>
        <p:nvSpPr>
          <p:cNvPr id="33" name="Rectangle 32"/>
          <p:cNvSpPr/>
          <p:nvPr/>
        </p:nvSpPr>
        <p:spPr>
          <a:xfrm>
            <a:off x="1595256" y="82693"/>
            <a:ext cx="64780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Payer receives a </a:t>
            </a:r>
            <a:r>
              <a:rPr lang="en-US" b="1" u="sng" dirty="0">
                <a:solidFill>
                  <a:schemeClr val="bg1"/>
                </a:solidFill>
              </a:rPr>
              <a:t>trigger</a:t>
            </a:r>
            <a:r>
              <a:rPr lang="en-US" b="1" dirty="0">
                <a:solidFill>
                  <a:schemeClr val="bg1"/>
                </a:solidFill>
              </a:rPr>
              <a:t> to verify network affiliation</a:t>
            </a:r>
          </a:p>
        </p:txBody>
      </p:sp>
      <p:sp>
        <p:nvSpPr>
          <p:cNvPr id="35" name="Double Bracket 34"/>
          <p:cNvSpPr/>
          <p:nvPr/>
        </p:nvSpPr>
        <p:spPr>
          <a:xfrm>
            <a:off x="4674854" y="1455803"/>
            <a:ext cx="3458982" cy="489997"/>
          </a:xfrm>
          <a:prstGeom prst="bracketPair">
            <a:avLst>
              <a:gd name="adj" fmla="val 10514"/>
            </a:avLst>
          </a:prstGeom>
          <a:noFill/>
          <a:ln w="38100">
            <a:solidFill>
              <a:srgbClr val="FF44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/>
          <p:cNvSpPr/>
          <p:nvPr/>
        </p:nvSpPr>
        <p:spPr>
          <a:xfrm>
            <a:off x="5196625" y="1521360"/>
            <a:ext cx="708338" cy="346077"/>
          </a:xfrm>
          <a:prstGeom prst="ellipse">
            <a:avLst/>
          </a:prstGeom>
          <a:noFill/>
          <a:ln w="38100">
            <a:solidFill>
              <a:srgbClr val="FF44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4" name="Rectangle 103"/>
          <p:cNvSpPr/>
          <p:nvPr/>
        </p:nvSpPr>
        <p:spPr>
          <a:xfrm>
            <a:off x="-19317" y="2425621"/>
            <a:ext cx="914400" cy="97674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Rectangle 170"/>
          <p:cNvSpPr/>
          <p:nvPr/>
        </p:nvSpPr>
        <p:spPr>
          <a:xfrm>
            <a:off x="-19317" y="2425621"/>
            <a:ext cx="914400" cy="97674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Oval 171"/>
          <p:cNvSpPr/>
          <p:nvPr/>
        </p:nvSpPr>
        <p:spPr>
          <a:xfrm>
            <a:off x="175882" y="1521400"/>
            <a:ext cx="521994" cy="526308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Oval 172"/>
          <p:cNvSpPr/>
          <p:nvPr/>
        </p:nvSpPr>
        <p:spPr>
          <a:xfrm>
            <a:off x="175882" y="494454"/>
            <a:ext cx="521994" cy="526308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Oval 173"/>
          <p:cNvSpPr/>
          <p:nvPr/>
        </p:nvSpPr>
        <p:spPr>
          <a:xfrm>
            <a:off x="175882" y="4602238"/>
            <a:ext cx="521994" cy="526308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75" name="Oval 174"/>
          <p:cNvSpPr/>
          <p:nvPr/>
        </p:nvSpPr>
        <p:spPr>
          <a:xfrm>
            <a:off x="175882" y="3575292"/>
            <a:ext cx="521994" cy="526308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76" name="Oval 175"/>
          <p:cNvSpPr/>
          <p:nvPr/>
        </p:nvSpPr>
        <p:spPr>
          <a:xfrm>
            <a:off x="175882" y="5629182"/>
            <a:ext cx="521994" cy="526308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TextBox 176"/>
          <p:cNvSpPr txBox="1"/>
          <p:nvPr/>
        </p:nvSpPr>
        <p:spPr>
          <a:xfrm>
            <a:off x="213902" y="1036322"/>
            <a:ext cx="44595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>
                <a:solidFill>
                  <a:schemeClr val="accent1">
                    <a:lumMod val="75000"/>
                  </a:schemeClr>
                </a:solidFill>
              </a:rPr>
              <a:t>idea</a:t>
            </a:r>
          </a:p>
        </p:txBody>
      </p:sp>
      <p:sp>
        <p:nvSpPr>
          <p:cNvPr id="178" name="TextBox 177"/>
          <p:cNvSpPr txBox="1"/>
          <p:nvPr/>
        </p:nvSpPr>
        <p:spPr>
          <a:xfrm>
            <a:off x="90470" y="2047583"/>
            <a:ext cx="69281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>
                <a:solidFill>
                  <a:schemeClr val="accent1">
                    <a:lumMod val="75000"/>
                  </a:schemeClr>
                </a:solidFill>
              </a:rPr>
              <a:t>problem</a:t>
            </a:r>
          </a:p>
        </p:txBody>
      </p:sp>
      <p:sp>
        <p:nvSpPr>
          <p:cNvPr id="179" name="TextBox 178"/>
          <p:cNvSpPr txBox="1"/>
          <p:nvPr/>
        </p:nvSpPr>
        <p:spPr>
          <a:xfrm>
            <a:off x="-20938" y="4105531"/>
            <a:ext cx="91563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>
                <a:solidFill>
                  <a:schemeClr val="accent1">
                    <a:lumMod val="75000"/>
                  </a:schemeClr>
                </a:solidFill>
              </a:rPr>
              <a:t>opportunity</a:t>
            </a:r>
          </a:p>
        </p:txBody>
      </p:sp>
      <p:sp>
        <p:nvSpPr>
          <p:cNvPr id="180" name="TextBox 179"/>
          <p:cNvSpPr txBox="1"/>
          <p:nvPr/>
        </p:nvSpPr>
        <p:spPr>
          <a:xfrm>
            <a:off x="180238" y="5142092"/>
            <a:ext cx="51328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105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team</a:t>
            </a:r>
          </a:p>
        </p:txBody>
      </p:sp>
      <p:sp>
        <p:nvSpPr>
          <p:cNvPr id="181" name="TextBox 180"/>
          <p:cNvSpPr txBox="1"/>
          <p:nvPr/>
        </p:nvSpPr>
        <p:spPr>
          <a:xfrm>
            <a:off x="109708" y="6170169"/>
            <a:ext cx="65434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>
                <a:solidFill>
                  <a:schemeClr val="accent1">
                    <a:lumMod val="75000"/>
                  </a:schemeClr>
                </a:solidFill>
              </a:rPr>
              <a:t>next up</a:t>
            </a:r>
          </a:p>
        </p:txBody>
      </p:sp>
      <p:pic>
        <p:nvPicPr>
          <p:cNvPr id="182" name="Picture 181"/>
          <p:cNvPicPr>
            <a:picLocks noChangeAspect="1"/>
          </p:cNvPicPr>
          <p:nvPr/>
        </p:nvPicPr>
        <p:blipFill rotWithShape="1"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64" t="24850" r="27333" b="23645"/>
          <a:stretch/>
        </p:blipFill>
        <p:spPr>
          <a:xfrm flipH="1">
            <a:off x="284460" y="567867"/>
            <a:ext cx="327332" cy="359448"/>
          </a:xfrm>
          <a:prstGeom prst="rect">
            <a:avLst/>
          </a:prstGeom>
        </p:spPr>
      </p:pic>
      <p:pic>
        <p:nvPicPr>
          <p:cNvPr id="183" name="Picture 182"/>
          <p:cNvPicPr>
            <a:picLocks noChangeAspect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649" y="3631938"/>
            <a:ext cx="397890" cy="421628"/>
          </a:xfrm>
          <a:prstGeom prst="rect">
            <a:avLst/>
          </a:prstGeom>
        </p:spPr>
      </p:pic>
      <p:grpSp>
        <p:nvGrpSpPr>
          <p:cNvPr id="184" name="Group 183"/>
          <p:cNvGrpSpPr/>
          <p:nvPr/>
        </p:nvGrpSpPr>
        <p:grpSpPr>
          <a:xfrm>
            <a:off x="250879" y="4723304"/>
            <a:ext cx="395736" cy="336940"/>
            <a:chOff x="1650226" y="5059817"/>
            <a:chExt cx="668718" cy="569365"/>
          </a:xfrm>
        </p:grpSpPr>
        <p:pic>
          <p:nvPicPr>
            <p:cNvPr id="185" name="Picture 184"/>
            <p:cNvPicPr>
              <a:picLocks noChangeAspect="1"/>
            </p:cNvPicPr>
            <p:nvPr/>
          </p:nvPicPr>
          <p:blipFill>
            <a:blip r:embed="rId5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71680" y="5178766"/>
              <a:ext cx="225810" cy="450416"/>
            </a:xfrm>
            <a:prstGeom prst="rect">
              <a:avLst/>
            </a:prstGeom>
          </p:spPr>
        </p:pic>
        <p:pic>
          <p:nvPicPr>
            <p:cNvPr id="186" name="Picture 185"/>
            <p:cNvPicPr>
              <a:picLocks noChangeAspect="1"/>
            </p:cNvPicPr>
            <p:nvPr/>
          </p:nvPicPr>
          <p:blipFill>
            <a:blip r:embed="rId5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50226" y="5059817"/>
              <a:ext cx="225810" cy="450416"/>
            </a:xfrm>
            <a:prstGeom prst="rect">
              <a:avLst/>
            </a:prstGeom>
          </p:spPr>
        </p:pic>
        <p:pic>
          <p:nvPicPr>
            <p:cNvPr id="187" name="Picture 186"/>
            <p:cNvPicPr>
              <a:picLocks noChangeAspect="1"/>
            </p:cNvPicPr>
            <p:nvPr/>
          </p:nvPicPr>
          <p:blipFill>
            <a:blip r:embed="rId5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93134" y="5059817"/>
              <a:ext cx="225810" cy="450416"/>
            </a:xfrm>
            <a:prstGeom prst="rect">
              <a:avLst/>
            </a:prstGeom>
          </p:spPr>
        </p:pic>
      </p:grpSp>
      <p:pic>
        <p:nvPicPr>
          <p:cNvPr id="188" name="Picture 187"/>
          <p:cNvPicPr>
            <a:picLocks noChangeAspect="1"/>
          </p:cNvPicPr>
          <p:nvPr/>
        </p:nvPicPr>
        <p:blipFill>
          <a:blip r:embed="rId6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154" y="5742959"/>
            <a:ext cx="336686" cy="325570"/>
          </a:xfrm>
          <a:prstGeom prst="rect">
            <a:avLst/>
          </a:prstGeom>
        </p:spPr>
      </p:pic>
      <p:pic>
        <p:nvPicPr>
          <p:cNvPr id="189" name="Picture 188"/>
          <p:cNvPicPr>
            <a:picLocks noChangeAspect="1"/>
          </p:cNvPicPr>
          <p:nvPr/>
        </p:nvPicPr>
        <p:blipFill>
          <a:blip r:embed="rId7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137" y="1606828"/>
            <a:ext cx="339480" cy="339480"/>
          </a:xfrm>
          <a:prstGeom prst="rect">
            <a:avLst/>
          </a:prstGeom>
        </p:spPr>
      </p:pic>
      <p:sp>
        <p:nvSpPr>
          <p:cNvPr id="190" name="Oval 189"/>
          <p:cNvSpPr/>
          <p:nvPr/>
        </p:nvSpPr>
        <p:spPr>
          <a:xfrm>
            <a:off x="175882" y="2548346"/>
            <a:ext cx="521994" cy="526308"/>
          </a:xfrm>
          <a:prstGeom prst="ellipse">
            <a:avLst/>
          </a:prstGeom>
          <a:solidFill>
            <a:schemeClr val="accent3"/>
          </a:solidFill>
          <a:ln w="952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91" name="TextBox 190"/>
          <p:cNvSpPr txBox="1"/>
          <p:nvPr/>
        </p:nvSpPr>
        <p:spPr>
          <a:xfrm>
            <a:off x="45586" y="3081427"/>
            <a:ext cx="7825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11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b="1" dirty="0"/>
              <a:t>solution</a:t>
            </a:r>
          </a:p>
        </p:txBody>
      </p:sp>
      <p:pic>
        <p:nvPicPr>
          <p:cNvPr id="192" name="Picture 19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248" y="2624796"/>
            <a:ext cx="392854" cy="350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93598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/>
          <p:cNvSpPr/>
          <p:nvPr/>
        </p:nvSpPr>
        <p:spPr>
          <a:xfrm>
            <a:off x="912240" y="0"/>
            <a:ext cx="11280240" cy="685080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CustomShape 1"/>
          <p:cNvSpPr/>
          <p:nvPr/>
        </p:nvSpPr>
        <p:spPr>
          <a:xfrm>
            <a:off x="0" y="2425680"/>
            <a:ext cx="914400" cy="976320"/>
          </a:xfrm>
          <a:prstGeom prst="rect">
            <a:avLst/>
          </a:prstGeom>
          <a:solidFill>
            <a:srgbClr val="0F6FC6"/>
          </a:solidFill>
          <a:ln w="14040">
            <a:noFill/>
          </a:ln>
        </p:spPr>
      </p:sp>
      <p:sp>
        <p:nvSpPr>
          <p:cNvPr id="188" name="CustomShape 14"/>
          <p:cNvSpPr/>
          <p:nvPr/>
        </p:nvSpPr>
        <p:spPr>
          <a:xfrm>
            <a:off x="8113320" y="6431040"/>
            <a:ext cx="4079160" cy="419760"/>
          </a:xfrm>
          <a:prstGeom prst="rect">
            <a:avLst/>
          </a:prstGeom>
          <a:solidFill>
            <a:schemeClr val="accent2"/>
          </a:solidFill>
          <a:ln w="14040">
            <a:noFill/>
          </a:ln>
        </p:spPr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r>
              <a:rPr lang="en-US" sz="1600" dirty="0">
                <a:solidFill>
                  <a:srgbClr val="FFFFFF"/>
                </a:solidFill>
                <a:latin typeface="Century Schoolbook"/>
              </a:rPr>
              <a:t>@TCS   @</a:t>
            </a:r>
            <a:r>
              <a:rPr lang="en-US" sz="1600" dirty="0" err="1">
                <a:solidFill>
                  <a:srgbClr val="FFFFFF"/>
                </a:solidFill>
                <a:latin typeface="Century Schoolbook"/>
              </a:rPr>
              <a:t>BurstIQ</a:t>
            </a:r>
            <a:r>
              <a:rPr lang="en-US" sz="1600" dirty="0">
                <a:solidFill>
                  <a:srgbClr val="FFFFFF"/>
                </a:solidFill>
                <a:latin typeface="Century Schoolbook"/>
              </a:rPr>
              <a:t>   #</a:t>
            </a:r>
            <a:r>
              <a:rPr lang="en-US" sz="1600" dirty="0" err="1">
                <a:solidFill>
                  <a:srgbClr val="FFFFFF"/>
                </a:solidFill>
                <a:latin typeface="Century Schoolbook"/>
              </a:rPr>
              <a:t>DCblockchain</a:t>
            </a:r>
            <a:endParaRPr dirty="0"/>
          </a:p>
        </p:txBody>
      </p:sp>
      <p:pic>
        <p:nvPicPr>
          <p:cNvPr id="190" name="Picture 189"/>
          <p:cNvPicPr/>
          <p:nvPr/>
        </p:nvPicPr>
        <p:blipFill>
          <a:blip r:embed="rId2"/>
          <a:stretch>
            <a:fillRect/>
          </a:stretch>
        </p:blipFill>
        <p:spPr>
          <a:xfrm>
            <a:off x="1042416" y="566928"/>
            <a:ext cx="10972800" cy="5852160"/>
          </a:xfrm>
          <a:prstGeom prst="rect">
            <a:avLst/>
          </a:prstGeom>
          <a:solidFill>
            <a:srgbClr val="009DD9">
              <a:alpha val="45882"/>
            </a:srgbClr>
          </a:solidFill>
          <a:ln w="57150">
            <a:solidFill>
              <a:schemeClr val="accent2"/>
            </a:solidFill>
          </a:ln>
        </p:spPr>
      </p:pic>
      <p:sp>
        <p:nvSpPr>
          <p:cNvPr id="32" name="Oval 31"/>
          <p:cNvSpPr/>
          <p:nvPr/>
        </p:nvSpPr>
        <p:spPr>
          <a:xfrm>
            <a:off x="1061751" y="45370"/>
            <a:ext cx="483714" cy="483714"/>
          </a:xfrm>
          <a:prstGeom prst="ellipse">
            <a:avLst/>
          </a:prstGeom>
          <a:solidFill>
            <a:srgbClr val="FF4445"/>
          </a:solidFill>
          <a:ln>
            <a:solidFill>
              <a:srgbClr val="FF44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2800" b="1" dirty="0"/>
              <a:t>3</a:t>
            </a:r>
          </a:p>
        </p:txBody>
      </p:sp>
      <p:sp>
        <p:nvSpPr>
          <p:cNvPr id="33" name="Rectangle 32"/>
          <p:cNvSpPr/>
          <p:nvPr/>
        </p:nvSpPr>
        <p:spPr>
          <a:xfrm>
            <a:off x="1595256" y="82693"/>
            <a:ext cx="42851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Payer </a:t>
            </a:r>
            <a:r>
              <a:rPr lang="en-US" b="1" u="sng" dirty="0">
                <a:solidFill>
                  <a:schemeClr val="bg1"/>
                </a:solidFill>
              </a:rPr>
              <a:t>certifies</a:t>
            </a:r>
            <a:r>
              <a:rPr lang="en-US" b="1" dirty="0">
                <a:solidFill>
                  <a:schemeClr val="bg1"/>
                </a:solidFill>
              </a:rPr>
              <a:t> network affiliation</a:t>
            </a:r>
          </a:p>
        </p:txBody>
      </p:sp>
      <p:sp>
        <p:nvSpPr>
          <p:cNvPr id="35" name="Double Bracket 34"/>
          <p:cNvSpPr/>
          <p:nvPr/>
        </p:nvSpPr>
        <p:spPr>
          <a:xfrm>
            <a:off x="4674854" y="1455803"/>
            <a:ext cx="3458982" cy="489997"/>
          </a:xfrm>
          <a:prstGeom prst="bracketPair">
            <a:avLst>
              <a:gd name="adj" fmla="val 10514"/>
            </a:avLst>
          </a:prstGeom>
          <a:noFill/>
          <a:ln w="38100">
            <a:solidFill>
              <a:srgbClr val="FF44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5203064" y="1521360"/>
            <a:ext cx="708338" cy="346077"/>
          </a:xfrm>
          <a:prstGeom prst="ellipse">
            <a:avLst/>
          </a:prstGeom>
          <a:noFill/>
          <a:ln w="38100">
            <a:solidFill>
              <a:srgbClr val="FF44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-19317" y="2425621"/>
            <a:ext cx="914400" cy="97674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175882" y="1521400"/>
            <a:ext cx="521994" cy="526308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175882" y="494454"/>
            <a:ext cx="521994" cy="526308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175882" y="4602238"/>
            <a:ext cx="521994" cy="526308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175882" y="3575292"/>
            <a:ext cx="521994" cy="526308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175882" y="5629182"/>
            <a:ext cx="521994" cy="526308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213902" y="1036322"/>
            <a:ext cx="44595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>
                <a:solidFill>
                  <a:schemeClr val="accent1">
                    <a:lumMod val="75000"/>
                  </a:schemeClr>
                </a:solidFill>
              </a:rPr>
              <a:t>idea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90470" y="2047583"/>
            <a:ext cx="69281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>
                <a:solidFill>
                  <a:schemeClr val="accent1">
                    <a:lumMod val="75000"/>
                  </a:schemeClr>
                </a:solidFill>
              </a:rPr>
              <a:t>problem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-20938" y="4105531"/>
            <a:ext cx="91563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>
                <a:solidFill>
                  <a:schemeClr val="accent1">
                    <a:lumMod val="75000"/>
                  </a:schemeClr>
                </a:solidFill>
              </a:rPr>
              <a:t>opportunity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180238" y="5142092"/>
            <a:ext cx="51328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105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team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109708" y="6170169"/>
            <a:ext cx="65434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>
                <a:solidFill>
                  <a:schemeClr val="accent1">
                    <a:lumMod val="75000"/>
                  </a:schemeClr>
                </a:solidFill>
              </a:rPr>
              <a:t>next up</a:t>
            </a:r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 rotWithShape="1"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64" t="24850" r="27333" b="23645"/>
          <a:stretch/>
        </p:blipFill>
        <p:spPr>
          <a:xfrm flipH="1">
            <a:off x="284460" y="567867"/>
            <a:ext cx="327332" cy="359448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649" y="3631938"/>
            <a:ext cx="397890" cy="421628"/>
          </a:xfrm>
          <a:prstGeom prst="rect">
            <a:avLst/>
          </a:prstGeom>
        </p:spPr>
      </p:pic>
      <p:grpSp>
        <p:nvGrpSpPr>
          <p:cNvPr id="51" name="Group 50"/>
          <p:cNvGrpSpPr/>
          <p:nvPr/>
        </p:nvGrpSpPr>
        <p:grpSpPr>
          <a:xfrm>
            <a:off x="250879" y="4723304"/>
            <a:ext cx="395736" cy="336940"/>
            <a:chOff x="1650226" y="5059817"/>
            <a:chExt cx="668718" cy="569365"/>
          </a:xfrm>
        </p:grpSpPr>
        <p:pic>
          <p:nvPicPr>
            <p:cNvPr id="52" name="Picture 51"/>
            <p:cNvPicPr>
              <a:picLocks noChangeAspect="1"/>
            </p:cNvPicPr>
            <p:nvPr/>
          </p:nvPicPr>
          <p:blipFill>
            <a:blip r:embed="rId5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71680" y="5178766"/>
              <a:ext cx="225810" cy="450416"/>
            </a:xfrm>
            <a:prstGeom prst="rect">
              <a:avLst/>
            </a:prstGeom>
          </p:spPr>
        </p:pic>
        <p:pic>
          <p:nvPicPr>
            <p:cNvPr id="53" name="Picture 52"/>
            <p:cNvPicPr>
              <a:picLocks noChangeAspect="1"/>
            </p:cNvPicPr>
            <p:nvPr/>
          </p:nvPicPr>
          <p:blipFill>
            <a:blip r:embed="rId5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50226" y="5059817"/>
              <a:ext cx="225810" cy="450416"/>
            </a:xfrm>
            <a:prstGeom prst="rect">
              <a:avLst/>
            </a:prstGeom>
          </p:spPr>
        </p:pic>
        <p:pic>
          <p:nvPicPr>
            <p:cNvPr id="54" name="Picture 53"/>
            <p:cNvPicPr>
              <a:picLocks noChangeAspect="1"/>
            </p:cNvPicPr>
            <p:nvPr/>
          </p:nvPicPr>
          <p:blipFill>
            <a:blip r:embed="rId5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93134" y="5059817"/>
              <a:ext cx="225810" cy="450416"/>
            </a:xfrm>
            <a:prstGeom prst="rect">
              <a:avLst/>
            </a:prstGeom>
          </p:spPr>
        </p:pic>
      </p:grpSp>
      <p:pic>
        <p:nvPicPr>
          <p:cNvPr id="55" name="Picture 54"/>
          <p:cNvPicPr>
            <a:picLocks noChangeAspect="1"/>
          </p:cNvPicPr>
          <p:nvPr/>
        </p:nvPicPr>
        <p:blipFill>
          <a:blip r:embed="rId6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154" y="5742959"/>
            <a:ext cx="336686" cy="325570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7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137" y="1606828"/>
            <a:ext cx="339480" cy="339480"/>
          </a:xfrm>
          <a:prstGeom prst="rect">
            <a:avLst/>
          </a:prstGeom>
        </p:spPr>
      </p:pic>
      <p:sp>
        <p:nvSpPr>
          <p:cNvPr id="57" name="Oval 56"/>
          <p:cNvSpPr/>
          <p:nvPr/>
        </p:nvSpPr>
        <p:spPr>
          <a:xfrm>
            <a:off x="175882" y="2548346"/>
            <a:ext cx="521994" cy="526308"/>
          </a:xfrm>
          <a:prstGeom prst="ellipse">
            <a:avLst/>
          </a:prstGeom>
          <a:solidFill>
            <a:schemeClr val="accent3"/>
          </a:solidFill>
          <a:ln w="952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8" name="TextBox 57"/>
          <p:cNvSpPr txBox="1"/>
          <p:nvPr/>
        </p:nvSpPr>
        <p:spPr>
          <a:xfrm>
            <a:off x="45586" y="3081427"/>
            <a:ext cx="7825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11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b="1" dirty="0"/>
              <a:t>solution</a:t>
            </a:r>
          </a:p>
        </p:txBody>
      </p:sp>
      <p:pic>
        <p:nvPicPr>
          <p:cNvPr id="59" name="Picture 5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248" y="2624796"/>
            <a:ext cx="392854" cy="350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785767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/>
          <p:cNvSpPr/>
          <p:nvPr/>
        </p:nvSpPr>
        <p:spPr>
          <a:xfrm>
            <a:off x="912240" y="0"/>
            <a:ext cx="11280240" cy="685080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CustomShape 1"/>
          <p:cNvSpPr/>
          <p:nvPr/>
        </p:nvSpPr>
        <p:spPr>
          <a:xfrm>
            <a:off x="-6439" y="2425680"/>
            <a:ext cx="914400" cy="976320"/>
          </a:xfrm>
          <a:prstGeom prst="rect">
            <a:avLst/>
          </a:prstGeom>
          <a:solidFill>
            <a:srgbClr val="0F6FC6"/>
          </a:solidFill>
          <a:ln w="14040">
            <a:noFill/>
          </a:ln>
        </p:spPr>
      </p:sp>
      <p:sp>
        <p:nvSpPr>
          <p:cNvPr id="163" name="CustomShape 14"/>
          <p:cNvSpPr/>
          <p:nvPr/>
        </p:nvSpPr>
        <p:spPr>
          <a:xfrm>
            <a:off x="8113320" y="6431040"/>
            <a:ext cx="4079160" cy="419760"/>
          </a:xfrm>
          <a:prstGeom prst="rect">
            <a:avLst/>
          </a:prstGeom>
          <a:solidFill>
            <a:schemeClr val="accent4"/>
          </a:solidFill>
          <a:ln w="14040">
            <a:noFill/>
          </a:ln>
        </p:spPr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r>
              <a:rPr lang="en-US" sz="1600" dirty="0">
                <a:solidFill>
                  <a:srgbClr val="FFFFFF"/>
                </a:solidFill>
                <a:latin typeface="Century Schoolbook"/>
              </a:rPr>
              <a:t>@TCS   @</a:t>
            </a:r>
            <a:r>
              <a:rPr lang="en-US" sz="1600" dirty="0" err="1">
                <a:solidFill>
                  <a:srgbClr val="FFFFFF"/>
                </a:solidFill>
                <a:latin typeface="Century Schoolbook"/>
              </a:rPr>
              <a:t>BurstIQ</a:t>
            </a:r>
            <a:r>
              <a:rPr lang="en-US" sz="1600" dirty="0">
                <a:solidFill>
                  <a:srgbClr val="FFFFFF"/>
                </a:solidFill>
                <a:latin typeface="Century Schoolbook"/>
              </a:rPr>
              <a:t>   #</a:t>
            </a:r>
            <a:r>
              <a:rPr lang="en-US" sz="1600" dirty="0" err="1">
                <a:solidFill>
                  <a:srgbClr val="FFFFFF"/>
                </a:solidFill>
                <a:latin typeface="Century Schoolbook"/>
              </a:rPr>
              <a:t>DCblockchain</a:t>
            </a:r>
            <a:endParaRPr dirty="0"/>
          </a:p>
        </p:txBody>
      </p:sp>
      <p:pic>
        <p:nvPicPr>
          <p:cNvPr id="166" name="Picture 165"/>
          <p:cNvPicPr/>
          <p:nvPr/>
        </p:nvPicPr>
        <p:blipFill>
          <a:blip r:embed="rId2"/>
          <a:stretch>
            <a:fillRect/>
          </a:stretch>
        </p:blipFill>
        <p:spPr>
          <a:xfrm>
            <a:off x="1042416" y="566928"/>
            <a:ext cx="10972800" cy="5852160"/>
          </a:xfrm>
          <a:prstGeom prst="rect">
            <a:avLst/>
          </a:prstGeom>
          <a:solidFill>
            <a:srgbClr val="10CF9B">
              <a:alpha val="25882"/>
            </a:srgbClr>
          </a:solidFill>
          <a:ln w="57150">
            <a:solidFill>
              <a:schemeClr val="accent4"/>
            </a:solidFill>
          </a:ln>
        </p:spPr>
      </p:pic>
      <p:sp>
        <p:nvSpPr>
          <p:cNvPr id="32" name="Oval 31"/>
          <p:cNvSpPr/>
          <p:nvPr/>
        </p:nvSpPr>
        <p:spPr>
          <a:xfrm>
            <a:off x="1061751" y="45370"/>
            <a:ext cx="483714" cy="483714"/>
          </a:xfrm>
          <a:prstGeom prst="ellipse">
            <a:avLst/>
          </a:prstGeom>
          <a:solidFill>
            <a:srgbClr val="FF4445"/>
          </a:solidFill>
          <a:ln>
            <a:solidFill>
              <a:srgbClr val="FF44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2800" b="1" dirty="0"/>
              <a:t>4</a:t>
            </a:r>
          </a:p>
        </p:txBody>
      </p:sp>
      <p:sp>
        <p:nvSpPr>
          <p:cNvPr id="33" name="Rectangle 32"/>
          <p:cNvSpPr/>
          <p:nvPr/>
        </p:nvSpPr>
        <p:spPr>
          <a:xfrm>
            <a:off x="1595256" y="82693"/>
            <a:ext cx="62087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Board</a:t>
            </a:r>
            <a:r>
              <a:rPr lang="en-US" b="1" dirty="0">
                <a:solidFill>
                  <a:schemeClr val="bg1"/>
                </a:solidFill>
              </a:rPr>
              <a:t> receives a </a:t>
            </a:r>
            <a:r>
              <a:rPr lang="en-US" b="1" u="sng" dirty="0">
                <a:solidFill>
                  <a:schemeClr val="bg1"/>
                </a:solidFill>
              </a:rPr>
              <a:t>trigger</a:t>
            </a:r>
            <a:r>
              <a:rPr lang="en-US" b="1" dirty="0">
                <a:solidFill>
                  <a:schemeClr val="bg1"/>
                </a:solidFill>
              </a:rPr>
              <a:t> to verify clinical specialty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-19317" y="2425621"/>
            <a:ext cx="914400" cy="97674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175882" y="1521400"/>
            <a:ext cx="521994" cy="526308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175882" y="494454"/>
            <a:ext cx="521994" cy="526308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175882" y="4602238"/>
            <a:ext cx="521994" cy="526308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175882" y="3575292"/>
            <a:ext cx="521994" cy="526308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175882" y="5629182"/>
            <a:ext cx="521994" cy="526308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/>
          <p:cNvSpPr txBox="1"/>
          <p:nvPr/>
        </p:nvSpPr>
        <p:spPr>
          <a:xfrm>
            <a:off x="213902" y="1036322"/>
            <a:ext cx="44595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>
                <a:solidFill>
                  <a:schemeClr val="accent1">
                    <a:lumMod val="75000"/>
                  </a:schemeClr>
                </a:solidFill>
              </a:rPr>
              <a:t>idea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90470" y="2047583"/>
            <a:ext cx="69281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>
                <a:solidFill>
                  <a:schemeClr val="accent1">
                    <a:lumMod val="75000"/>
                  </a:schemeClr>
                </a:solidFill>
              </a:rPr>
              <a:t>problem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-20938" y="4105531"/>
            <a:ext cx="91563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>
                <a:solidFill>
                  <a:schemeClr val="accent1">
                    <a:lumMod val="75000"/>
                  </a:schemeClr>
                </a:solidFill>
              </a:rPr>
              <a:t>opportunity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180238" y="5142092"/>
            <a:ext cx="51328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105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team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109708" y="6170169"/>
            <a:ext cx="65434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>
                <a:solidFill>
                  <a:schemeClr val="accent1">
                    <a:lumMod val="75000"/>
                  </a:schemeClr>
                </a:solidFill>
              </a:rPr>
              <a:t>next up</a:t>
            </a:r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 rotWithShape="1"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64" t="24850" r="27333" b="23645"/>
          <a:stretch/>
        </p:blipFill>
        <p:spPr>
          <a:xfrm flipH="1">
            <a:off x="284460" y="567867"/>
            <a:ext cx="327332" cy="359448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649" y="3631938"/>
            <a:ext cx="397890" cy="421628"/>
          </a:xfrm>
          <a:prstGeom prst="rect">
            <a:avLst/>
          </a:prstGeom>
        </p:spPr>
      </p:pic>
      <p:grpSp>
        <p:nvGrpSpPr>
          <p:cNvPr id="48" name="Group 47"/>
          <p:cNvGrpSpPr/>
          <p:nvPr/>
        </p:nvGrpSpPr>
        <p:grpSpPr>
          <a:xfrm>
            <a:off x="250879" y="4723304"/>
            <a:ext cx="395736" cy="336940"/>
            <a:chOff x="1650226" y="5059817"/>
            <a:chExt cx="668718" cy="569365"/>
          </a:xfrm>
        </p:grpSpPr>
        <p:pic>
          <p:nvPicPr>
            <p:cNvPr id="49" name="Picture 48"/>
            <p:cNvPicPr>
              <a:picLocks noChangeAspect="1"/>
            </p:cNvPicPr>
            <p:nvPr/>
          </p:nvPicPr>
          <p:blipFill>
            <a:blip r:embed="rId5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71680" y="5178766"/>
              <a:ext cx="225810" cy="450416"/>
            </a:xfrm>
            <a:prstGeom prst="rect">
              <a:avLst/>
            </a:prstGeom>
          </p:spPr>
        </p:pic>
        <p:pic>
          <p:nvPicPr>
            <p:cNvPr id="50" name="Picture 49"/>
            <p:cNvPicPr>
              <a:picLocks noChangeAspect="1"/>
            </p:cNvPicPr>
            <p:nvPr/>
          </p:nvPicPr>
          <p:blipFill>
            <a:blip r:embed="rId5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50226" y="5059817"/>
              <a:ext cx="225810" cy="450416"/>
            </a:xfrm>
            <a:prstGeom prst="rect">
              <a:avLst/>
            </a:prstGeom>
          </p:spPr>
        </p:pic>
        <p:pic>
          <p:nvPicPr>
            <p:cNvPr id="51" name="Picture 50"/>
            <p:cNvPicPr>
              <a:picLocks noChangeAspect="1"/>
            </p:cNvPicPr>
            <p:nvPr/>
          </p:nvPicPr>
          <p:blipFill>
            <a:blip r:embed="rId5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93134" y="5059817"/>
              <a:ext cx="225810" cy="450416"/>
            </a:xfrm>
            <a:prstGeom prst="rect">
              <a:avLst/>
            </a:prstGeom>
          </p:spPr>
        </p:pic>
      </p:grpSp>
      <p:pic>
        <p:nvPicPr>
          <p:cNvPr id="52" name="Picture 51"/>
          <p:cNvPicPr>
            <a:picLocks noChangeAspect="1"/>
          </p:cNvPicPr>
          <p:nvPr/>
        </p:nvPicPr>
        <p:blipFill>
          <a:blip r:embed="rId6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154" y="5742959"/>
            <a:ext cx="336686" cy="325570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7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137" y="1606828"/>
            <a:ext cx="339480" cy="339480"/>
          </a:xfrm>
          <a:prstGeom prst="rect">
            <a:avLst/>
          </a:prstGeom>
        </p:spPr>
      </p:pic>
      <p:sp>
        <p:nvSpPr>
          <p:cNvPr id="54" name="Oval 53"/>
          <p:cNvSpPr/>
          <p:nvPr/>
        </p:nvSpPr>
        <p:spPr>
          <a:xfrm>
            <a:off x="175882" y="2548346"/>
            <a:ext cx="521994" cy="526308"/>
          </a:xfrm>
          <a:prstGeom prst="ellipse">
            <a:avLst/>
          </a:prstGeom>
          <a:solidFill>
            <a:schemeClr val="accent3"/>
          </a:solidFill>
          <a:ln w="952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45586" y="3081427"/>
            <a:ext cx="7825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11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b="1" dirty="0"/>
              <a:t>solution</a:t>
            </a:r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248" y="2624796"/>
            <a:ext cx="392854" cy="350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30306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/>
          <p:cNvSpPr/>
          <p:nvPr/>
        </p:nvSpPr>
        <p:spPr>
          <a:xfrm>
            <a:off x="912240" y="0"/>
            <a:ext cx="11280240" cy="685080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CustomShape 1"/>
          <p:cNvSpPr/>
          <p:nvPr/>
        </p:nvSpPr>
        <p:spPr>
          <a:xfrm>
            <a:off x="0" y="2425680"/>
            <a:ext cx="901521" cy="976320"/>
          </a:xfrm>
          <a:prstGeom prst="rect">
            <a:avLst/>
          </a:prstGeom>
          <a:solidFill>
            <a:srgbClr val="0F6FC6"/>
          </a:solidFill>
          <a:ln w="14040">
            <a:noFill/>
          </a:ln>
        </p:spPr>
      </p:sp>
      <p:sp>
        <p:nvSpPr>
          <p:cNvPr id="188" name="CustomShape 14"/>
          <p:cNvSpPr/>
          <p:nvPr/>
        </p:nvSpPr>
        <p:spPr>
          <a:xfrm>
            <a:off x="8113320" y="6431040"/>
            <a:ext cx="4079160" cy="419760"/>
          </a:xfrm>
          <a:prstGeom prst="rect">
            <a:avLst/>
          </a:prstGeom>
          <a:solidFill>
            <a:schemeClr val="accent4"/>
          </a:solidFill>
          <a:ln w="14040">
            <a:noFill/>
          </a:ln>
        </p:spPr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r>
              <a:rPr lang="en-US" sz="1600" dirty="0">
                <a:solidFill>
                  <a:srgbClr val="FFFFFF"/>
                </a:solidFill>
                <a:latin typeface="Century Schoolbook"/>
              </a:rPr>
              <a:t>@TCS   @</a:t>
            </a:r>
            <a:r>
              <a:rPr lang="en-US" sz="1600" dirty="0" err="1">
                <a:solidFill>
                  <a:srgbClr val="FFFFFF"/>
                </a:solidFill>
                <a:latin typeface="Century Schoolbook"/>
              </a:rPr>
              <a:t>BurstIQ</a:t>
            </a:r>
            <a:r>
              <a:rPr lang="en-US" sz="1600" dirty="0">
                <a:solidFill>
                  <a:srgbClr val="FFFFFF"/>
                </a:solidFill>
                <a:latin typeface="Century Schoolbook"/>
              </a:rPr>
              <a:t>   #</a:t>
            </a:r>
            <a:r>
              <a:rPr lang="en-US" sz="1600" dirty="0" err="1">
                <a:solidFill>
                  <a:srgbClr val="FFFFFF"/>
                </a:solidFill>
                <a:latin typeface="Century Schoolbook"/>
              </a:rPr>
              <a:t>DCblockchain</a:t>
            </a:r>
            <a:endParaRPr dirty="0"/>
          </a:p>
        </p:txBody>
      </p:sp>
      <p:pic>
        <p:nvPicPr>
          <p:cNvPr id="189" name="Picture 188"/>
          <p:cNvPicPr/>
          <p:nvPr/>
        </p:nvPicPr>
        <p:blipFill>
          <a:blip r:embed="rId2"/>
          <a:stretch>
            <a:fillRect/>
          </a:stretch>
        </p:blipFill>
        <p:spPr>
          <a:xfrm>
            <a:off x="1042416" y="566928"/>
            <a:ext cx="10972800" cy="5852160"/>
          </a:xfrm>
          <a:prstGeom prst="rect">
            <a:avLst/>
          </a:prstGeom>
          <a:solidFill>
            <a:srgbClr val="10CF9B">
              <a:alpha val="25882"/>
            </a:srgbClr>
          </a:solidFill>
          <a:ln w="57150">
            <a:solidFill>
              <a:schemeClr val="accent4"/>
            </a:solidFill>
          </a:ln>
        </p:spPr>
      </p:pic>
      <p:sp>
        <p:nvSpPr>
          <p:cNvPr id="32" name="Oval 31"/>
          <p:cNvSpPr/>
          <p:nvPr/>
        </p:nvSpPr>
        <p:spPr>
          <a:xfrm>
            <a:off x="1061751" y="45370"/>
            <a:ext cx="483714" cy="483714"/>
          </a:xfrm>
          <a:prstGeom prst="ellipse">
            <a:avLst/>
          </a:prstGeom>
          <a:solidFill>
            <a:srgbClr val="FF4445"/>
          </a:solidFill>
          <a:ln>
            <a:solidFill>
              <a:srgbClr val="FF44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2800" b="1" dirty="0"/>
              <a:t>5</a:t>
            </a:r>
          </a:p>
        </p:txBody>
      </p:sp>
      <p:sp>
        <p:nvSpPr>
          <p:cNvPr id="33" name="Rectangle 32"/>
          <p:cNvSpPr/>
          <p:nvPr/>
        </p:nvSpPr>
        <p:spPr>
          <a:xfrm>
            <a:off x="1595256" y="82693"/>
            <a:ext cx="40350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Board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u="sng" dirty="0">
                <a:solidFill>
                  <a:schemeClr val="bg1"/>
                </a:solidFill>
              </a:rPr>
              <a:t>rejects</a:t>
            </a:r>
            <a:r>
              <a:rPr lang="en-US" b="1" dirty="0">
                <a:solidFill>
                  <a:schemeClr val="bg1"/>
                </a:solidFill>
              </a:rPr>
              <a:t> clinical specialty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4" name="Double Bracket 33"/>
          <p:cNvSpPr/>
          <p:nvPr/>
        </p:nvSpPr>
        <p:spPr>
          <a:xfrm>
            <a:off x="4674854" y="1455803"/>
            <a:ext cx="3458982" cy="489997"/>
          </a:xfrm>
          <a:prstGeom prst="bracketPair">
            <a:avLst>
              <a:gd name="adj" fmla="val 10514"/>
            </a:avLst>
          </a:prstGeom>
          <a:noFill/>
          <a:ln w="38100">
            <a:solidFill>
              <a:srgbClr val="FF44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5203064" y="1521360"/>
            <a:ext cx="708338" cy="346077"/>
          </a:xfrm>
          <a:prstGeom prst="ellipse">
            <a:avLst/>
          </a:prstGeom>
          <a:noFill/>
          <a:ln w="38100">
            <a:solidFill>
              <a:srgbClr val="FF44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-19317" y="2425621"/>
            <a:ext cx="914400" cy="97674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175882" y="1521400"/>
            <a:ext cx="521994" cy="526308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175882" y="494454"/>
            <a:ext cx="521994" cy="526308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175882" y="4602238"/>
            <a:ext cx="521994" cy="526308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175882" y="3575292"/>
            <a:ext cx="521994" cy="526308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175882" y="5629182"/>
            <a:ext cx="521994" cy="526308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213902" y="1036322"/>
            <a:ext cx="44595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>
                <a:solidFill>
                  <a:schemeClr val="accent1">
                    <a:lumMod val="75000"/>
                  </a:schemeClr>
                </a:solidFill>
              </a:rPr>
              <a:t>idea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90470" y="2047583"/>
            <a:ext cx="69281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>
                <a:solidFill>
                  <a:schemeClr val="accent1">
                    <a:lumMod val="75000"/>
                  </a:schemeClr>
                </a:solidFill>
              </a:rPr>
              <a:t>problem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-20938" y="4105531"/>
            <a:ext cx="91563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>
                <a:solidFill>
                  <a:schemeClr val="accent1">
                    <a:lumMod val="75000"/>
                  </a:schemeClr>
                </a:solidFill>
              </a:rPr>
              <a:t>opportunity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180238" y="5142092"/>
            <a:ext cx="51328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105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team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109708" y="6170169"/>
            <a:ext cx="65434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>
                <a:solidFill>
                  <a:schemeClr val="accent1">
                    <a:lumMod val="75000"/>
                  </a:schemeClr>
                </a:solidFill>
              </a:rPr>
              <a:t>next up</a:t>
            </a:r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 rotWithShape="1"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64" t="24850" r="27333" b="23645"/>
          <a:stretch/>
        </p:blipFill>
        <p:spPr>
          <a:xfrm flipH="1">
            <a:off x="284460" y="567867"/>
            <a:ext cx="327332" cy="359448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649" y="3631938"/>
            <a:ext cx="397890" cy="421628"/>
          </a:xfrm>
          <a:prstGeom prst="rect">
            <a:avLst/>
          </a:prstGeom>
        </p:spPr>
      </p:pic>
      <p:grpSp>
        <p:nvGrpSpPr>
          <p:cNvPr id="50" name="Group 49"/>
          <p:cNvGrpSpPr/>
          <p:nvPr/>
        </p:nvGrpSpPr>
        <p:grpSpPr>
          <a:xfrm>
            <a:off x="250879" y="4723304"/>
            <a:ext cx="395736" cy="336940"/>
            <a:chOff x="1650226" y="5059817"/>
            <a:chExt cx="668718" cy="569365"/>
          </a:xfrm>
        </p:grpSpPr>
        <p:pic>
          <p:nvPicPr>
            <p:cNvPr id="51" name="Picture 50"/>
            <p:cNvPicPr>
              <a:picLocks noChangeAspect="1"/>
            </p:cNvPicPr>
            <p:nvPr/>
          </p:nvPicPr>
          <p:blipFill>
            <a:blip r:embed="rId5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71680" y="5178766"/>
              <a:ext cx="225810" cy="450416"/>
            </a:xfrm>
            <a:prstGeom prst="rect">
              <a:avLst/>
            </a:prstGeom>
          </p:spPr>
        </p:pic>
        <p:pic>
          <p:nvPicPr>
            <p:cNvPr id="52" name="Picture 51"/>
            <p:cNvPicPr>
              <a:picLocks noChangeAspect="1"/>
            </p:cNvPicPr>
            <p:nvPr/>
          </p:nvPicPr>
          <p:blipFill>
            <a:blip r:embed="rId5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50226" y="5059817"/>
              <a:ext cx="225810" cy="450416"/>
            </a:xfrm>
            <a:prstGeom prst="rect">
              <a:avLst/>
            </a:prstGeom>
          </p:spPr>
        </p:pic>
        <p:pic>
          <p:nvPicPr>
            <p:cNvPr id="53" name="Picture 52"/>
            <p:cNvPicPr>
              <a:picLocks noChangeAspect="1"/>
            </p:cNvPicPr>
            <p:nvPr/>
          </p:nvPicPr>
          <p:blipFill>
            <a:blip r:embed="rId5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93134" y="5059817"/>
              <a:ext cx="225810" cy="450416"/>
            </a:xfrm>
            <a:prstGeom prst="rect">
              <a:avLst/>
            </a:prstGeom>
          </p:spPr>
        </p:pic>
      </p:grpSp>
      <p:pic>
        <p:nvPicPr>
          <p:cNvPr id="54" name="Picture 53"/>
          <p:cNvPicPr>
            <a:picLocks noChangeAspect="1"/>
          </p:cNvPicPr>
          <p:nvPr/>
        </p:nvPicPr>
        <p:blipFill>
          <a:blip r:embed="rId6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154" y="5742959"/>
            <a:ext cx="336686" cy="325570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7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137" y="1606828"/>
            <a:ext cx="339480" cy="339480"/>
          </a:xfrm>
          <a:prstGeom prst="rect">
            <a:avLst/>
          </a:prstGeom>
        </p:spPr>
      </p:pic>
      <p:sp>
        <p:nvSpPr>
          <p:cNvPr id="56" name="Oval 55"/>
          <p:cNvSpPr/>
          <p:nvPr/>
        </p:nvSpPr>
        <p:spPr>
          <a:xfrm>
            <a:off x="175882" y="2548346"/>
            <a:ext cx="521994" cy="526308"/>
          </a:xfrm>
          <a:prstGeom prst="ellipse">
            <a:avLst/>
          </a:prstGeom>
          <a:solidFill>
            <a:schemeClr val="accent3"/>
          </a:solidFill>
          <a:ln w="952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7" name="TextBox 56"/>
          <p:cNvSpPr txBox="1"/>
          <p:nvPr/>
        </p:nvSpPr>
        <p:spPr>
          <a:xfrm>
            <a:off x="45586" y="3081427"/>
            <a:ext cx="7825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11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b="1" dirty="0"/>
              <a:t>solution</a:t>
            </a:r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248" y="2624796"/>
            <a:ext cx="392854" cy="350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916983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View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TM03457515[[fn=View]]</Template>
  <TotalTime>825</TotalTime>
  <Words>585</Words>
  <Application>Microsoft Office PowerPoint</Application>
  <PresentationFormat>Widescreen</PresentationFormat>
  <Paragraphs>237</Paragraphs>
  <Slides>14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Calibri</vt:lpstr>
      <vt:lpstr>Century Schoolbook</vt:lpstr>
      <vt:lpstr>Wingdings</vt:lpstr>
      <vt:lpstr>Wingdings 2</vt:lpstr>
      <vt:lpstr>View</vt:lpstr>
      <vt:lpstr>Trust My Identity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Trust My Identity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Lily Bragg</dc:creator>
  <cp:lastModifiedBy>Lily Bragg</cp:lastModifiedBy>
  <cp:revision>96</cp:revision>
  <dcterms:created xsi:type="dcterms:W3CDTF">2017-03-14T18:04:23Z</dcterms:created>
  <dcterms:modified xsi:type="dcterms:W3CDTF">2017-03-15T10:33:03Z</dcterms:modified>
</cp:coreProperties>
</file>